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60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300" r:id="rId16"/>
    <p:sldId id="277" r:id="rId17"/>
    <p:sldId id="257" r:id="rId18"/>
    <p:sldId id="278" r:id="rId19"/>
    <p:sldId id="279" r:id="rId20"/>
    <p:sldId id="301" r:id="rId21"/>
    <p:sldId id="280" r:id="rId22"/>
    <p:sldId id="282" r:id="rId23"/>
    <p:sldId id="283" r:id="rId24"/>
    <p:sldId id="284" r:id="rId25"/>
    <p:sldId id="298" r:id="rId26"/>
    <p:sldId id="285" r:id="rId27"/>
    <p:sldId id="303" r:id="rId28"/>
    <p:sldId id="304" r:id="rId29"/>
    <p:sldId id="297" r:id="rId30"/>
  </p:sldIdLst>
  <p:sldSz cx="9906000" cy="6858000" type="A4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21"/>
    <p:restoredTop sz="94648"/>
  </p:normalViewPr>
  <p:slideViewPr>
    <p:cSldViewPr snapToGrid="0" snapToObjects="1">
      <p:cViewPr>
        <p:scale>
          <a:sx n="121" d="100"/>
          <a:sy n="121" d="100"/>
        </p:scale>
        <p:origin x="204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49262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defTabSz="449262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defTabSz="449262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defTabSz="449262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defTabSz="449262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defTabSz="449262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defTabSz="449262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defTabSz="449262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defTabSz="449262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962568" y="6404292"/>
            <a:ext cx="263983" cy="269241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o do Título"/>
          <p:cNvSpPr txBox="1">
            <a:spLocks noGrp="1"/>
          </p:cNvSpPr>
          <p:nvPr>
            <p:ph type="title"/>
          </p:nvPr>
        </p:nvSpPr>
        <p:spPr>
          <a:xfrm>
            <a:off x="681037" y="365125"/>
            <a:ext cx="8545513" cy="13255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94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681037" y="1825625"/>
            <a:ext cx="8545513" cy="43513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9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962568" y="6404292"/>
            <a:ext cx="263983" cy="269241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o do Título"/>
          <p:cNvSpPr txBox="1">
            <a:spLocks noGrp="1"/>
          </p:cNvSpPr>
          <p:nvPr>
            <p:ph type="title"/>
          </p:nvPr>
        </p:nvSpPr>
        <p:spPr>
          <a:xfrm>
            <a:off x="681037" y="365125"/>
            <a:ext cx="8545513" cy="13255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10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681037" y="1825625"/>
            <a:ext cx="8545513" cy="43513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0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962568" y="6404292"/>
            <a:ext cx="263983" cy="269241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o do Título"/>
          <p:cNvSpPr txBox="1">
            <a:spLocks noGrp="1"/>
          </p:cNvSpPr>
          <p:nvPr>
            <p:ph type="title"/>
          </p:nvPr>
        </p:nvSpPr>
        <p:spPr>
          <a:xfrm>
            <a:off x="681037" y="365125"/>
            <a:ext cx="8545513" cy="13255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112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681037" y="1825625"/>
            <a:ext cx="8545513" cy="43513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13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962568" y="6404292"/>
            <a:ext cx="263983" cy="269241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o do Título"/>
          <p:cNvSpPr txBox="1">
            <a:spLocks noGrp="1"/>
          </p:cNvSpPr>
          <p:nvPr>
            <p:ph type="title"/>
          </p:nvPr>
        </p:nvSpPr>
        <p:spPr>
          <a:xfrm>
            <a:off x="681037" y="365125"/>
            <a:ext cx="8545513" cy="13255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121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681037" y="1825625"/>
            <a:ext cx="8545513" cy="43513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22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962568" y="6404292"/>
            <a:ext cx="263983" cy="269241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9504701" y="6480175"/>
            <a:ext cx="393362" cy="369400"/>
          </a:xfrm>
          <a:prstGeom prst="rect">
            <a:avLst/>
          </a:prstGeom>
        </p:spPr>
        <p:txBody>
          <a:bodyPr lIns="44999" tIns="44999" rIns="44999" bIns="44999" anchor="t"/>
          <a:lstStyle>
            <a:lvl1pPr defTabSz="914400">
              <a:lnSpc>
                <a:spcPct val="101000"/>
              </a:lnSpc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1800">
                <a:solidFill>
                  <a:srgbClr val="FF9966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o do Título"/>
          <p:cNvSpPr txBox="1">
            <a:spLocks noGrp="1"/>
          </p:cNvSpPr>
          <p:nvPr>
            <p:ph type="title"/>
          </p:nvPr>
        </p:nvSpPr>
        <p:spPr>
          <a:xfrm>
            <a:off x="681037" y="365125"/>
            <a:ext cx="8545513" cy="13255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26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681037" y="1825625"/>
            <a:ext cx="8545513" cy="43513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7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962568" y="6404292"/>
            <a:ext cx="263983" cy="269241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o do Título"/>
          <p:cNvSpPr txBox="1">
            <a:spLocks noGrp="1"/>
          </p:cNvSpPr>
          <p:nvPr>
            <p:ph type="title"/>
          </p:nvPr>
        </p:nvSpPr>
        <p:spPr>
          <a:xfrm>
            <a:off x="681037" y="365125"/>
            <a:ext cx="8545513" cy="13255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35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681037" y="1825625"/>
            <a:ext cx="8545513" cy="43513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6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962568" y="6404292"/>
            <a:ext cx="263983" cy="269241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962568" y="6404292"/>
            <a:ext cx="263983" cy="269241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o do Título"/>
          <p:cNvSpPr txBox="1">
            <a:spLocks noGrp="1"/>
          </p:cNvSpPr>
          <p:nvPr>
            <p:ph type="title"/>
          </p:nvPr>
        </p:nvSpPr>
        <p:spPr>
          <a:xfrm>
            <a:off x="681037" y="365125"/>
            <a:ext cx="8545513" cy="13255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51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681037" y="1825625"/>
            <a:ext cx="8545513" cy="43513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2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962568" y="6404292"/>
            <a:ext cx="263983" cy="269241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o do Título"/>
          <p:cNvSpPr txBox="1">
            <a:spLocks noGrp="1"/>
          </p:cNvSpPr>
          <p:nvPr>
            <p:ph type="title"/>
          </p:nvPr>
        </p:nvSpPr>
        <p:spPr>
          <a:xfrm>
            <a:off x="681037" y="365125"/>
            <a:ext cx="8545513" cy="13255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60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681037" y="1825625"/>
            <a:ext cx="8545513" cy="43513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1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962568" y="6404292"/>
            <a:ext cx="263983" cy="269241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o do Título"/>
          <p:cNvSpPr txBox="1">
            <a:spLocks noGrp="1"/>
          </p:cNvSpPr>
          <p:nvPr>
            <p:ph type="title"/>
          </p:nvPr>
        </p:nvSpPr>
        <p:spPr>
          <a:xfrm>
            <a:off x="681037" y="365125"/>
            <a:ext cx="8545513" cy="13255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69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681037" y="1825625"/>
            <a:ext cx="8545513" cy="43513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0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962568" y="6404292"/>
            <a:ext cx="263983" cy="269241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o do Título"/>
          <p:cNvSpPr txBox="1">
            <a:spLocks noGrp="1"/>
          </p:cNvSpPr>
          <p:nvPr>
            <p:ph type="title"/>
          </p:nvPr>
        </p:nvSpPr>
        <p:spPr>
          <a:xfrm>
            <a:off x="681037" y="365125"/>
            <a:ext cx="8545513" cy="13255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78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681037" y="1825625"/>
            <a:ext cx="8545513" cy="43513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9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8962568" y="6404292"/>
            <a:ext cx="263983" cy="269241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>
            <a:spLocks noGrp="1"/>
          </p:cNvSpPr>
          <p:nvPr>
            <p:ph type="title"/>
          </p:nvPr>
        </p:nvSpPr>
        <p:spPr>
          <a:xfrm>
            <a:off x="495300" y="92074"/>
            <a:ext cx="89154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t>Texto do Título</a:t>
            </a:r>
          </a:p>
        </p:txBody>
      </p:sp>
      <p:sp>
        <p:nvSpPr>
          <p:cNvPr id="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495300" y="1600200"/>
            <a:ext cx="89154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4787900" y="6172200"/>
            <a:ext cx="23114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‹n.º›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449262" rtl="0" latinLnBrk="0">
        <a:lnSpc>
          <a:spcPct val="76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49262" rtl="0" latinLnBrk="0">
        <a:lnSpc>
          <a:spcPct val="76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49262" rtl="0" latinLnBrk="0">
        <a:lnSpc>
          <a:spcPct val="76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49262" rtl="0" latinLnBrk="0">
        <a:lnSpc>
          <a:spcPct val="76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49262" rtl="0" latinLnBrk="0">
        <a:lnSpc>
          <a:spcPct val="76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449262" rtl="0" latinLnBrk="0">
        <a:lnSpc>
          <a:spcPct val="76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449262" rtl="0" latinLnBrk="0">
        <a:lnSpc>
          <a:spcPct val="76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449262" rtl="0" latinLnBrk="0">
        <a:lnSpc>
          <a:spcPct val="76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449262" rtl="0" latinLnBrk="0">
        <a:lnSpc>
          <a:spcPct val="76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49262" rtl="0" latinLnBrk="0">
        <a:lnSpc>
          <a:spcPct val="87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342900" marR="0" indent="114300" algn="l" defTabSz="449262" rtl="0" latinLnBrk="0">
        <a:lnSpc>
          <a:spcPct val="87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342900" marR="0" indent="571500" algn="l" defTabSz="449262" rtl="0" latinLnBrk="0">
        <a:lnSpc>
          <a:spcPct val="87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342900" marR="0" indent="1028700" algn="l" defTabSz="449262" rtl="0" latinLnBrk="0">
        <a:lnSpc>
          <a:spcPct val="87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342900" marR="0" indent="1485900" algn="l" defTabSz="449262" rtl="0" latinLnBrk="0">
        <a:lnSpc>
          <a:spcPct val="87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342900" marR="0" indent="1943100" algn="l" defTabSz="449262" rtl="0" latinLnBrk="0">
        <a:lnSpc>
          <a:spcPct val="87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42900" marR="0" indent="2400300" algn="l" defTabSz="449262" rtl="0" latinLnBrk="0">
        <a:lnSpc>
          <a:spcPct val="87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2900" marR="0" indent="2857500" algn="l" defTabSz="449262" rtl="0" latinLnBrk="0">
        <a:lnSpc>
          <a:spcPct val="87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42900" marR="0" indent="3314700" algn="l" defTabSz="449262" rtl="0" latinLnBrk="0">
        <a:lnSpc>
          <a:spcPct val="87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90758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COMP0271: Inteligência Artificial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9907588" cy="126841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 defTabSz="390858">
              <a:defRPr sz="4698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COMP0271: Inteligência Artificial</a:t>
            </a:r>
            <a:br/>
            <a:endParaRPr/>
          </a:p>
        </p:txBody>
      </p:sp>
      <p:sp>
        <p:nvSpPr>
          <p:cNvPr id="133" name="Professor: Hendrik Macedo…"/>
          <p:cNvSpPr txBox="1"/>
          <p:nvPr/>
        </p:nvSpPr>
        <p:spPr>
          <a:xfrm>
            <a:off x="0" y="5100637"/>
            <a:ext cx="9907588" cy="759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863" tIns="27863" rIns="27863" bIns="27863">
            <a:spAutoFit/>
          </a:bodyPr>
          <a:lstStyle/>
          <a:p>
            <a:pPr algn="r" defTabSz="914400">
              <a:spcBef>
                <a:spcPts val="1100"/>
              </a:spcBef>
              <a:defRPr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Professor: Hendrik Macedo</a:t>
            </a:r>
          </a:p>
          <a:p>
            <a:pPr algn="r" defTabSz="914400">
              <a:spcBef>
                <a:spcPts val="1100"/>
              </a:spcBef>
              <a:defRPr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Universidade Federal de Sergipe, Brasil</a:t>
            </a:r>
          </a:p>
        </p:txBody>
      </p:sp>
      <p:sp>
        <p:nvSpPr>
          <p:cNvPr id="134" name="Busca local"/>
          <p:cNvSpPr txBox="1">
            <a:spLocks noGrp="1"/>
          </p:cNvSpPr>
          <p:nvPr>
            <p:ph type="subTitle" sz="quarter" idx="4294967295"/>
          </p:nvPr>
        </p:nvSpPr>
        <p:spPr>
          <a:xfrm>
            <a:off x="0" y="1292224"/>
            <a:ext cx="9907588" cy="12382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defRPr sz="3400">
                <a:solidFill>
                  <a:srgbClr val="FFFFFF"/>
                </a:solidFill>
              </a:defRPr>
            </a:lvl1pPr>
          </a:lstStyle>
          <a:p>
            <a:r>
              <a:t>Busca local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75" y="1878012"/>
            <a:ext cx="6683375" cy="4784726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Número do Slide"/>
          <p:cNvSpPr txBox="1">
            <a:spLocks noGrp="1"/>
          </p:cNvSpPr>
          <p:nvPr>
            <p:ph type="sldNum" sz="quarter" idx="4294967295"/>
          </p:nvPr>
        </p:nvSpPr>
        <p:spPr>
          <a:xfrm>
            <a:off x="8813799" y="6248400"/>
            <a:ext cx="254001" cy="2691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defTabSz="828675">
              <a:defRPr sz="1900">
                <a:solidFill>
                  <a:srgbClr val="FFFFFF"/>
                </a:solid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04" name="Otimização Escalar: estratégia de direção de Busca"/>
          <p:cNvSpPr txBox="1">
            <a:spLocks noGrp="1"/>
          </p:cNvSpPr>
          <p:nvPr>
            <p:ph type="title" idx="4294967295"/>
          </p:nvPr>
        </p:nvSpPr>
        <p:spPr>
          <a:xfrm>
            <a:off x="681037" y="365125"/>
            <a:ext cx="8545513" cy="13255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defTabSz="868680">
              <a:lnSpc>
                <a:spcPct val="90000"/>
              </a:lnSpc>
              <a:defRPr sz="418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E</a:t>
            </a:r>
            <a:r>
              <a:rPr dirty="0" err="1" smtClean="0"/>
              <a:t>stratégia</a:t>
            </a:r>
            <a:r>
              <a:rPr dirty="0" smtClean="0"/>
              <a:t> </a:t>
            </a:r>
            <a:r>
              <a:rPr dirty="0"/>
              <a:t>de direção de Busca</a:t>
            </a:r>
          </a:p>
        </p:txBody>
      </p:sp>
      <p:sp>
        <p:nvSpPr>
          <p:cNvPr id="205" name="Método do Gradiente"/>
          <p:cNvSpPr txBox="1">
            <a:spLocks noGrp="1"/>
          </p:cNvSpPr>
          <p:nvPr>
            <p:ph type="body" idx="4294967295"/>
          </p:nvPr>
        </p:nvSpPr>
        <p:spPr>
          <a:xfrm>
            <a:off x="681037" y="1825624"/>
            <a:ext cx="8545513" cy="4351339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pPr marL="0" lvl="1" indent="457200" defTabSz="914400">
              <a:lnSpc>
                <a:spcPct val="100000"/>
              </a:lnSpc>
              <a:spcBef>
                <a:spcPts val="500"/>
              </a:spcBef>
              <a:defRPr sz="4400">
                <a:solidFill>
                  <a:srgbClr val="2E75B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Método do Gradiente</a:t>
            </a:r>
          </a:p>
        </p:txBody>
      </p:sp>
      <p:sp>
        <p:nvSpPr>
          <p:cNvPr id="206" name="Indica as direções do espaço para as quais, partindo-se de um ponto, ocorre localmente a diminuição da função."/>
          <p:cNvSpPr txBox="1"/>
          <p:nvPr/>
        </p:nvSpPr>
        <p:spPr>
          <a:xfrm>
            <a:off x="5505450" y="2012583"/>
            <a:ext cx="4249738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2" defTabSz="914400">
              <a:defRPr>
                <a:solidFill>
                  <a:srgbClr val="2E75B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2400" dirty="0"/>
              <a:t>Indica as direções do espaço para as quais, partindo-se de um ponto, ocorre localmente a </a:t>
            </a:r>
            <a:r>
              <a:rPr sz="2400" dirty="0" smtClean="0"/>
              <a:t>diminuição</a:t>
            </a:r>
            <a:r>
              <a:rPr lang="en-US" sz="2400" dirty="0" smtClean="0"/>
              <a:t>*</a:t>
            </a:r>
            <a:r>
              <a:rPr sz="2400" dirty="0" smtClean="0"/>
              <a:t> </a:t>
            </a:r>
            <a:r>
              <a:rPr sz="2400" dirty="0"/>
              <a:t>da função.</a:t>
            </a:r>
          </a:p>
        </p:txBody>
      </p:sp>
      <p:sp>
        <p:nvSpPr>
          <p:cNvPr id="2" name="Retângulo 1"/>
          <p:cNvSpPr/>
          <p:nvPr/>
        </p:nvSpPr>
        <p:spPr>
          <a:xfrm>
            <a:off x="8179781" y="3769202"/>
            <a:ext cx="150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dirty="0">
                <a:solidFill>
                  <a:srgbClr val="2E75B6"/>
                </a:solidFill>
                <a:latin typeface="Calibri"/>
                <a:ea typeface="Calibri"/>
                <a:cs typeface="Calibri"/>
              </a:rPr>
              <a:t>*</a:t>
            </a:r>
            <a:r>
              <a:rPr lang="en-US" dirty="0" err="1">
                <a:solidFill>
                  <a:srgbClr val="2E75B6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dirty="0">
                <a:solidFill>
                  <a:srgbClr val="2E75B6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2E75B6"/>
                </a:solidFill>
                <a:latin typeface="Calibri"/>
                <a:ea typeface="Calibri"/>
                <a:cs typeface="Calibri"/>
              </a:rPr>
              <a:t>aumento</a:t>
            </a:r>
            <a:r>
              <a:rPr lang="mr-IN" sz="1400" dirty="0" smtClean="0"/>
              <a:t> </a:t>
            </a:r>
            <a:endParaRPr lang="pt-BR" sz="1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Número do Slide"/>
          <p:cNvSpPr txBox="1">
            <a:spLocks noGrp="1"/>
          </p:cNvSpPr>
          <p:nvPr>
            <p:ph type="sldNum" sz="quarter" idx="4294967295"/>
          </p:nvPr>
        </p:nvSpPr>
        <p:spPr>
          <a:xfrm>
            <a:off x="8813799" y="6248400"/>
            <a:ext cx="254001" cy="2691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defTabSz="828675">
              <a:defRPr sz="1900">
                <a:solidFill>
                  <a:srgbClr val="FFFFFF"/>
                </a:solid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09" name="Otimização Escalar: estratégia de direção de Busca"/>
          <p:cNvSpPr txBox="1">
            <a:spLocks noGrp="1"/>
          </p:cNvSpPr>
          <p:nvPr>
            <p:ph type="title" idx="4294967295"/>
          </p:nvPr>
        </p:nvSpPr>
        <p:spPr>
          <a:xfrm>
            <a:off x="681037" y="365125"/>
            <a:ext cx="8545513" cy="13255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defTabSz="868680">
              <a:lnSpc>
                <a:spcPct val="90000"/>
              </a:lnSpc>
              <a:defRPr sz="418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E</a:t>
            </a:r>
            <a:r>
              <a:rPr dirty="0" err="1" smtClean="0"/>
              <a:t>stratégia</a:t>
            </a:r>
            <a:r>
              <a:rPr dirty="0" smtClean="0"/>
              <a:t> </a:t>
            </a:r>
            <a:r>
              <a:rPr dirty="0"/>
              <a:t>de direção de Busca</a:t>
            </a:r>
          </a:p>
        </p:txBody>
      </p:sp>
      <p:pic>
        <p:nvPicPr>
          <p:cNvPr id="21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1037" y="2600325"/>
            <a:ext cx="5422901" cy="390683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Método do Gradiente"/>
          <p:cNvSpPr txBox="1"/>
          <p:nvPr/>
        </p:nvSpPr>
        <p:spPr>
          <a:xfrm>
            <a:off x="260350" y="1831975"/>
            <a:ext cx="6264275" cy="739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defTabSz="914400">
              <a:defRPr sz="4400">
                <a:solidFill>
                  <a:srgbClr val="2E75B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Método do Gradiente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Número do Slide"/>
          <p:cNvSpPr txBox="1">
            <a:spLocks noGrp="1"/>
          </p:cNvSpPr>
          <p:nvPr>
            <p:ph type="sldNum" sz="quarter" idx="4294967295"/>
          </p:nvPr>
        </p:nvSpPr>
        <p:spPr>
          <a:xfrm>
            <a:off x="8813799" y="6248400"/>
            <a:ext cx="254001" cy="2691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defTabSz="828675">
              <a:defRPr sz="1900">
                <a:solidFill>
                  <a:srgbClr val="FFFFFF"/>
                </a:solid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14" name="Otimização Escalar: estratégia de direção de Busca"/>
          <p:cNvSpPr txBox="1">
            <a:spLocks noGrp="1"/>
          </p:cNvSpPr>
          <p:nvPr>
            <p:ph type="title" idx="4294967295"/>
          </p:nvPr>
        </p:nvSpPr>
        <p:spPr>
          <a:xfrm>
            <a:off x="681037" y="365125"/>
            <a:ext cx="8545513" cy="13255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defTabSz="868680">
              <a:lnSpc>
                <a:spcPct val="90000"/>
              </a:lnSpc>
              <a:defRPr sz="418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E</a:t>
            </a:r>
            <a:r>
              <a:rPr dirty="0" err="1" smtClean="0"/>
              <a:t>stratégia</a:t>
            </a:r>
            <a:r>
              <a:rPr dirty="0" smtClean="0"/>
              <a:t> </a:t>
            </a:r>
            <a:r>
              <a:rPr dirty="0"/>
              <a:t>de </a:t>
            </a:r>
            <a:r>
              <a:rPr dirty="0" err="1"/>
              <a:t>direção</a:t>
            </a:r>
            <a:r>
              <a:rPr dirty="0"/>
              <a:t> de </a:t>
            </a:r>
            <a:r>
              <a:rPr dirty="0" err="1"/>
              <a:t>Busca</a:t>
            </a:r>
            <a:endParaRPr dirty="0"/>
          </a:p>
        </p:txBody>
      </p:sp>
      <p:sp>
        <p:nvSpPr>
          <p:cNvPr id="215" name="Método do Gradiente"/>
          <p:cNvSpPr txBox="1"/>
          <p:nvPr/>
        </p:nvSpPr>
        <p:spPr>
          <a:xfrm>
            <a:off x="260350" y="1831975"/>
            <a:ext cx="6264275" cy="739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defTabSz="914400">
              <a:defRPr sz="4400">
                <a:solidFill>
                  <a:srgbClr val="2E75B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Método do Gradiente</a:t>
            </a:r>
          </a:p>
        </p:txBody>
      </p:sp>
      <p:sp>
        <p:nvSpPr>
          <p:cNvPr id="216" name="Critérios de parada…"/>
          <p:cNvSpPr txBox="1">
            <a:spLocks noGrp="1"/>
          </p:cNvSpPr>
          <p:nvPr>
            <p:ph type="body" sz="half" idx="4294967295"/>
          </p:nvPr>
        </p:nvSpPr>
        <p:spPr>
          <a:xfrm>
            <a:off x="681037" y="2997200"/>
            <a:ext cx="8545513" cy="31797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Critérios de parada</a:t>
            </a:r>
          </a:p>
          <a:p>
            <a:pPr marL="685800" lvl="1" indent="-228600" defTabSz="9144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Estabilização da função objetivo.</a:t>
            </a:r>
          </a:p>
          <a:p>
            <a:pPr marL="685800" lvl="1" indent="-228600" defTabSz="9144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Estabilização do vetor de otimização.</a:t>
            </a:r>
          </a:p>
          <a:p>
            <a:pPr marL="685800" lvl="1" indent="-228600" defTabSz="9144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Anulação do vetor gradiente.</a:t>
            </a:r>
          </a:p>
          <a:p>
            <a:pPr marL="685800" lvl="1" indent="-228600" defTabSz="9144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Número máximo de iterações/avaliação da função objetivo.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Número do Slide"/>
          <p:cNvSpPr txBox="1">
            <a:spLocks noGrp="1"/>
          </p:cNvSpPr>
          <p:nvPr>
            <p:ph type="sldNum" sz="quarter" idx="4294967295"/>
          </p:nvPr>
        </p:nvSpPr>
        <p:spPr>
          <a:xfrm>
            <a:off x="8813799" y="6248400"/>
            <a:ext cx="254001" cy="2691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defTabSz="828675">
              <a:defRPr sz="1900">
                <a:solidFill>
                  <a:srgbClr val="FFFFFF"/>
                </a:solid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19" name="Métodos Single-State"/>
          <p:cNvSpPr txBox="1">
            <a:spLocks noGrp="1"/>
          </p:cNvSpPr>
          <p:nvPr>
            <p:ph type="title" idx="4294967295"/>
          </p:nvPr>
        </p:nvSpPr>
        <p:spPr>
          <a:xfrm>
            <a:off x="681037" y="365125"/>
            <a:ext cx="8545513" cy="13255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Métodos </a:t>
            </a:r>
            <a:r>
              <a:rPr i="1" dirty="0"/>
              <a:t>Single-State</a:t>
            </a:r>
          </a:p>
        </p:txBody>
      </p:sp>
      <p:sp>
        <p:nvSpPr>
          <p:cNvPr id="220" name="Procedimento de inicialização.…"/>
          <p:cNvSpPr txBox="1">
            <a:spLocks noGrp="1"/>
          </p:cNvSpPr>
          <p:nvPr>
            <p:ph type="body" idx="4294967295"/>
          </p:nvPr>
        </p:nvSpPr>
        <p:spPr>
          <a:xfrm>
            <a:off x="681037" y="1825624"/>
            <a:ext cx="8545513" cy="4351339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Procedimento de inicialização.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Avaliação (qualidade) da função objetivo.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Um procedimento de cópia da solução.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Gerar uma ou mais soluções na vizinhança </a:t>
            </a:r>
            <a:r>
              <a:rPr lang="en-US" dirty="0" smtClean="0"/>
              <a:t>(amostragem do gradiente </a:t>
            </a:r>
            <a:r>
              <a:rPr lang="en-US" dirty="0" smtClean="0"/>
              <a:t>- </a:t>
            </a:r>
            <a:r>
              <a:rPr i="1" dirty="0" smtClean="0"/>
              <a:t>Tweak</a:t>
            </a:r>
            <a:r>
              <a:rPr dirty="0"/>
              <a:t>)</a:t>
            </a:r>
          </a:p>
          <a:p>
            <a:pPr marL="685800" lvl="1" indent="-228600" defTabSz="9144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Não precisamos calcular explicitamente o valor do gradiente!!!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611981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Hill-Climbing"/>
          <p:cNvSpPr txBox="1"/>
          <p:nvPr/>
        </p:nvSpPr>
        <p:spPr>
          <a:xfrm>
            <a:off x="6480174" y="379412"/>
            <a:ext cx="32400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87000"/>
              </a:lnSpc>
              <a:spcBef>
                <a:spcPts val="5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  <a:tab pos="9410700" algn="l"/>
              </a:tabLst>
              <a:defRPr sz="4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Hill-Climbing</a:t>
            </a:r>
          </a:p>
        </p:txBody>
      </p:sp>
      <p:sp>
        <p:nvSpPr>
          <p:cNvPr id="230" name="Testamos soluções vizinhas e escolhemos aquela que tem o melhor valor da função objetivo.…"/>
          <p:cNvSpPr txBox="1"/>
          <p:nvPr/>
        </p:nvSpPr>
        <p:spPr>
          <a:xfrm>
            <a:off x="6480175" y="1689100"/>
            <a:ext cx="3160713" cy="3835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78000"/>
              </a:lnSpc>
              <a:spcBef>
                <a:spcPts val="7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</a:tabLst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Testamos soluções vizinhas e escolhemos aquela que tem o melhor valor da função objetivo.</a:t>
            </a:r>
          </a:p>
          <a:p>
            <a:pPr defTabSz="914400">
              <a:lnSpc>
                <a:spcPct val="78000"/>
              </a:lnSpc>
              <a:spcBef>
                <a:spcPts val="7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</a:tabLst>
              <a:defRPr sz="2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914400">
              <a:lnSpc>
                <a:spcPct val="78000"/>
              </a:lnSpc>
              <a:spcBef>
                <a:spcPts val="7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</a:tabLst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Assim, subimos a encosta (ou descemos) da nossa função em direção do ótimo</a:t>
            </a:r>
          </a:p>
          <a:p>
            <a:pPr defTabSz="914400">
              <a:lnSpc>
                <a:spcPct val="78000"/>
              </a:lnSpc>
              <a:spcBef>
                <a:spcPts val="7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</a:tabLst>
              <a:defRPr sz="2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914400">
              <a:lnSpc>
                <a:spcPct val="78000"/>
              </a:lnSpc>
              <a:spcBef>
                <a:spcPts val="7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</a:tabLst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t>Vizinhança = </a:t>
            </a:r>
            <a:r>
              <a:rPr sz="2800" b="1">
                <a:solidFill>
                  <a:srgbClr val="ED7D31"/>
                </a:solidFill>
              </a:rPr>
              <a:t>fronteira</a:t>
            </a:r>
            <a:r>
              <a:rPr sz="2800"/>
              <a:t> </a:t>
            </a:r>
            <a:r>
              <a:t>do espaço de estados</a:t>
            </a:r>
          </a:p>
        </p:txBody>
      </p:sp>
      <p:grpSp>
        <p:nvGrpSpPr>
          <p:cNvPr id="233" name="Grupo"/>
          <p:cNvGrpSpPr/>
          <p:nvPr/>
        </p:nvGrpSpPr>
        <p:grpSpPr>
          <a:xfrm>
            <a:off x="3151696" y="2113913"/>
            <a:ext cx="1381696" cy="1690374"/>
            <a:chOff x="0" y="0"/>
            <a:chExt cx="1381695" cy="1690372"/>
          </a:xfrm>
        </p:grpSpPr>
        <p:sp>
          <p:nvSpPr>
            <p:cNvPr id="231" name="Forma"/>
            <p:cNvSpPr/>
            <p:nvPr/>
          </p:nvSpPr>
          <p:spPr>
            <a:xfrm rot="3655698">
              <a:off x="-72740" y="479267"/>
              <a:ext cx="1527176" cy="731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2" name="Estou aqui"/>
            <p:cNvSpPr txBox="1"/>
            <p:nvPr/>
          </p:nvSpPr>
          <p:spPr>
            <a:xfrm rot="3655698">
              <a:off x="389008" y="488315"/>
              <a:ext cx="763588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914400"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Estou aqui</a:t>
              </a:r>
            </a:p>
          </p:txBody>
        </p:sp>
      </p:grpSp>
      <p:sp>
        <p:nvSpPr>
          <p:cNvPr id="234" name="Linha"/>
          <p:cNvSpPr/>
          <p:nvPr/>
        </p:nvSpPr>
        <p:spPr>
          <a:xfrm>
            <a:off x="249237" y="1441450"/>
            <a:ext cx="3976689" cy="4376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597" extrusionOk="0">
                <a:moveTo>
                  <a:pt x="5489" y="6903"/>
                </a:moveTo>
                <a:cubicBezTo>
                  <a:pt x="5238" y="6948"/>
                  <a:pt x="4984" y="6980"/>
                  <a:pt x="4737" y="7039"/>
                </a:cubicBezTo>
                <a:cubicBezTo>
                  <a:pt x="3703" y="7290"/>
                  <a:pt x="4833" y="7086"/>
                  <a:pt x="4136" y="7245"/>
                </a:cubicBezTo>
                <a:cubicBezTo>
                  <a:pt x="4012" y="7273"/>
                  <a:pt x="3884" y="7288"/>
                  <a:pt x="3760" y="7313"/>
                </a:cubicBezTo>
                <a:cubicBezTo>
                  <a:pt x="3659" y="7333"/>
                  <a:pt x="3560" y="7361"/>
                  <a:pt x="3459" y="7381"/>
                </a:cubicBezTo>
                <a:cubicBezTo>
                  <a:pt x="3334" y="7406"/>
                  <a:pt x="3207" y="7423"/>
                  <a:pt x="3083" y="7450"/>
                </a:cubicBezTo>
                <a:cubicBezTo>
                  <a:pt x="2882" y="7492"/>
                  <a:pt x="2684" y="7549"/>
                  <a:pt x="2481" y="7586"/>
                </a:cubicBezTo>
                <a:cubicBezTo>
                  <a:pt x="2356" y="7609"/>
                  <a:pt x="2229" y="7624"/>
                  <a:pt x="2105" y="7655"/>
                </a:cubicBezTo>
                <a:cubicBezTo>
                  <a:pt x="1952" y="7692"/>
                  <a:pt x="1805" y="7746"/>
                  <a:pt x="1654" y="7791"/>
                </a:cubicBezTo>
                <a:lnTo>
                  <a:pt x="1429" y="7860"/>
                </a:lnTo>
                <a:cubicBezTo>
                  <a:pt x="1353" y="7905"/>
                  <a:pt x="1284" y="7960"/>
                  <a:pt x="1203" y="7996"/>
                </a:cubicBezTo>
                <a:cubicBezTo>
                  <a:pt x="1132" y="8029"/>
                  <a:pt x="1043" y="8025"/>
                  <a:pt x="978" y="8065"/>
                </a:cubicBezTo>
                <a:cubicBezTo>
                  <a:pt x="804" y="8170"/>
                  <a:pt x="713" y="8323"/>
                  <a:pt x="602" y="8475"/>
                </a:cubicBezTo>
                <a:cubicBezTo>
                  <a:pt x="576" y="8543"/>
                  <a:pt x="562" y="8615"/>
                  <a:pt x="526" y="8680"/>
                </a:cubicBezTo>
                <a:cubicBezTo>
                  <a:pt x="486" y="8753"/>
                  <a:pt x="413" y="8810"/>
                  <a:pt x="376" y="8885"/>
                </a:cubicBezTo>
                <a:cubicBezTo>
                  <a:pt x="312" y="9016"/>
                  <a:pt x="276" y="9158"/>
                  <a:pt x="226" y="9295"/>
                </a:cubicBezTo>
                <a:lnTo>
                  <a:pt x="150" y="9500"/>
                </a:lnTo>
                <a:cubicBezTo>
                  <a:pt x="125" y="9750"/>
                  <a:pt x="108" y="10002"/>
                  <a:pt x="75" y="10252"/>
                </a:cubicBezTo>
                <a:cubicBezTo>
                  <a:pt x="57" y="10389"/>
                  <a:pt x="0" y="10523"/>
                  <a:pt x="0" y="10662"/>
                </a:cubicBezTo>
                <a:cubicBezTo>
                  <a:pt x="0" y="12371"/>
                  <a:pt x="28" y="14079"/>
                  <a:pt x="75" y="15788"/>
                </a:cubicBezTo>
                <a:cubicBezTo>
                  <a:pt x="78" y="15882"/>
                  <a:pt x="121" y="15971"/>
                  <a:pt x="150" y="16061"/>
                </a:cubicBezTo>
                <a:cubicBezTo>
                  <a:pt x="255" y="16379"/>
                  <a:pt x="330" y="16634"/>
                  <a:pt x="602" y="16881"/>
                </a:cubicBezTo>
                <a:cubicBezTo>
                  <a:pt x="652" y="16927"/>
                  <a:pt x="691" y="16985"/>
                  <a:pt x="752" y="17018"/>
                </a:cubicBezTo>
                <a:cubicBezTo>
                  <a:pt x="820" y="17055"/>
                  <a:pt x="902" y="17063"/>
                  <a:pt x="978" y="17086"/>
                </a:cubicBezTo>
                <a:cubicBezTo>
                  <a:pt x="1502" y="17563"/>
                  <a:pt x="921" y="17096"/>
                  <a:pt x="1429" y="17360"/>
                </a:cubicBezTo>
                <a:cubicBezTo>
                  <a:pt x="2066" y="17691"/>
                  <a:pt x="1438" y="17476"/>
                  <a:pt x="1955" y="17633"/>
                </a:cubicBezTo>
                <a:cubicBezTo>
                  <a:pt x="2030" y="17701"/>
                  <a:pt x="2097" y="17779"/>
                  <a:pt x="2181" y="17838"/>
                </a:cubicBezTo>
                <a:cubicBezTo>
                  <a:pt x="2733" y="18229"/>
                  <a:pt x="2465" y="18000"/>
                  <a:pt x="2933" y="18248"/>
                </a:cubicBezTo>
                <a:cubicBezTo>
                  <a:pt x="3137" y="18356"/>
                  <a:pt x="3333" y="18477"/>
                  <a:pt x="3534" y="18590"/>
                </a:cubicBezTo>
                <a:cubicBezTo>
                  <a:pt x="3659" y="18659"/>
                  <a:pt x="3796" y="18712"/>
                  <a:pt x="3910" y="18795"/>
                </a:cubicBezTo>
                <a:cubicBezTo>
                  <a:pt x="4656" y="19337"/>
                  <a:pt x="4074" y="18939"/>
                  <a:pt x="5414" y="19683"/>
                </a:cubicBezTo>
                <a:cubicBezTo>
                  <a:pt x="5491" y="19726"/>
                  <a:pt x="5563" y="19776"/>
                  <a:pt x="5639" y="19820"/>
                </a:cubicBezTo>
                <a:cubicBezTo>
                  <a:pt x="5763" y="19890"/>
                  <a:pt x="5901" y="19942"/>
                  <a:pt x="6015" y="20025"/>
                </a:cubicBezTo>
                <a:cubicBezTo>
                  <a:pt x="6453" y="20343"/>
                  <a:pt x="6239" y="20252"/>
                  <a:pt x="6617" y="20367"/>
                </a:cubicBezTo>
                <a:cubicBezTo>
                  <a:pt x="6617" y="20367"/>
                  <a:pt x="7082" y="20692"/>
                  <a:pt x="7143" y="20709"/>
                </a:cubicBezTo>
                <a:cubicBezTo>
                  <a:pt x="7313" y="20755"/>
                  <a:pt x="7494" y="20754"/>
                  <a:pt x="7670" y="20777"/>
                </a:cubicBezTo>
                <a:cubicBezTo>
                  <a:pt x="8177" y="20931"/>
                  <a:pt x="7552" y="20753"/>
                  <a:pt x="8346" y="20914"/>
                </a:cubicBezTo>
                <a:cubicBezTo>
                  <a:pt x="8424" y="20929"/>
                  <a:pt x="8495" y="20966"/>
                  <a:pt x="8572" y="20982"/>
                </a:cubicBezTo>
                <a:cubicBezTo>
                  <a:pt x="8721" y="21012"/>
                  <a:pt x="8873" y="21027"/>
                  <a:pt x="9023" y="21050"/>
                </a:cubicBezTo>
                <a:cubicBezTo>
                  <a:pt x="9123" y="21096"/>
                  <a:pt x="9219" y="21151"/>
                  <a:pt x="9324" y="21187"/>
                </a:cubicBezTo>
                <a:cubicBezTo>
                  <a:pt x="9421" y="21220"/>
                  <a:pt x="9530" y="21218"/>
                  <a:pt x="9625" y="21255"/>
                </a:cubicBezTo>
                <a:cubicBezTo>
                  <a:pt x="9708" y="21288"/>
                  <a:pt x="9761" y="21378"/>
                  <a:pt x="9850" y="21392"/>
                </a:cubicBezTo>
                <a:cubicBezTo>
                  <a:pt x="10197" y="21448"/>
                  <a:pt x="10552" y="21438"/>
                  <a:pt x="10903" y="21460"/>
                </a:cubicBezTo>
                <a:cubicBezTo>
                  <a:pt x="11019" y="21487"/>
                  <a:pt x="11484" y="21597"/>
                  <a:pt x="11580" y="21597"/>
                </a:cubicBezTo>
                <a:cubicBezTo>
                  <a:pt x="11881" y="21597"/>
                  <a:pt x="12181" y="21551"/>
                  <a:pt x="12482" y="21529"/>
                </a:cubicBezTo>
                <a:cubicBezTo>
                  <a:pt x="12557" y="21506"/>
                  <a:pt x="12635" y="21489"/>
                  <a:pt x="12708" y="21460"/>
                </a:cubicBezTo>
                <a:cubicBezTo>
                  <a:pt x="12811" y="21420"/>
                  <a:pt x="12903" y="21359"/>
                  <a:pt x="13008" y="21324"/>
                </a:cubicBezTo>
                <a:cubicBezTo>
                  <a:pt x="13105" y="21291"/>
                  <a:pt x="13209" y="21278"/>
                  <a:pt x="13309" y="21255"/>
                </a:cubicBezTo>
                <a:cubicBezTo>
                  <a:pt x="13384" y="21210"/>
                  <a:pt x="13452" y="21152"/>
                  <a:pt x="13535" y="21119"/>
                </a:cubicBezTo>
                <a:cubicBezTo>
                  <a:pt x="13680" y="21060"/>
                  <a:pt x="13986" y="20982"/>
                  <a:pt x="13986" y="20982"/>
                </a:cubicBezTo>
                <a:cubicBezTo>
                  <a:pt x="14011" y="20868"/>
                  <a:pt x="14038" y="20754"/>
                  <a:pt x="14061" y="20640"/>
                </a:cubicBezTo>
                <a:cubicBezTo>
                  <a:pt x="14253" y="19678"/>
                  <a:pt x="14026" y="20732"/>
                  <a:pt x="14211" y="19888"/>
                </a:cubicBezTo>
                <a:cubicBezTo>
                  <a:pt x="14186" y="19547"/>
                  <a:pt x="14198" y="19201"/>
                  <a:pt x="14136" y="18863"/>
                </a:cubicBezTo>
                <a:cubicBezTo>
                  <a:pt x="14121" y="18782"/>
                  <a:pt x="14026" y="18732"/>
                  <a:pt x="13986" y="18658"/>
                </a:cubicBezTo>
                <a:cubicBezTo>
                  <a:pt x="13900" y="18503"/>
                  <a:pt x="13831" y="18341"/>
                  <a:pt x="13760" y="18180"/>
                </a:cubicBezTo>
                <a:cubicBezTo>
                  <a:pt x="13355" y="17258"/>
                  <a:pt x="13737" y="18000"/>
                  <a:pt x="13234" y="17086"/>
                </a:cubicBezTo>
                <a:cubicBezTo>
                  <a:pt x="13159" y="16950"/>
                  <a:pt x="13061" y="16821"/>
                  <a:pt x="13008" y="16676"/>
                </a:cubicBezTo>
                <a:cubicBezTo>
                  <a:pt x="12983" y="16608"/>
                  <a:pt x="12982" y="16528"/>
                  <a:pt x="12933" y="16471"/>
                </a:cubicBezTo>
                <a:cubicBezTo>
                  <a:pt x="12803" y="16319"/>
                  <a:pt x="12632" y="16198"/>
                  <a:pt x="12482" y="16061"/>
                </a:cubicBezTo>
                <a:lnTo>
                  <a:pt x="12181" y="15788"/>
                </a:lnTo>
                <a:cubicBezTo>
                  <a:pt x="12056" y="15674"/>
                  <a:pt x="11904" y="15580"/>
                  <a:pt x="11805" y="15446"/>
                </a:cubicBezTo>
                <a:cubicBezTo>
                  <a:pt x="11755" y="15378"/>
                  <a:pt x="11703" y="15311"/>
                  <a:pt x="11655" y="15241"/>
                </a:cubicBezTo>
                <a:cubicBezTo>
                  <a:pt x="11577" y="15128"/>
                  <a:pt x="11510" y="15010"/>
                  <a:pt x="11429" y="14899"/>
                </a:cubicBezTo>
                <a:cubicBezTo>
                  <a:pt x="11310" y="14736"/>
                  <a:pt x="11179" y="14580"/>
                  <a:pt x="11053" y="14421"/>
                </a:cubicBezTo>
                <a:cubicBezTo>
                  <a:pt x="10919" y="14055"/>
                  <a:pt x="11056" y="14356"/>
                  <a:pt x="10753" y="13942"/>
                </a:cubicBezTo>
                <a:cubicBezTo>
                  <a:pt x="10401" y="13463"/>
                  <a:pt x="10657" y="13752"/>
                  <a:pt x="10377" y="13396"/>
                </a:cubicBezTo>
                <a:cubicBezTo>
                  <a:pt x="10304" y="13303"/>
                  <a:pt x="10223" y="13216"/>
                  <a:pt x="10151" y="13122"/>
                </a:cubicBezTo>
                <a:cubicBezTo>
                  <a:pt x="10047" y="12988"/>
                  <a:pt x="9850" y="12712"/>
                  <a:pt x="9850" y="12712"/>
                </a:cubicBezTo>
                <a:lnTo>
                  <a:pt x="9700" y="12302"/>
                </a:lnTo>
                <a:cubicBezTo>
                  <a:pt x="9675" y="12234"/>
                  <a:pt x="9640" y="12168"/>
                  <a:pt x="9625" y="12097"/>
                </a:cubicBezTo>
                <a:lnTo>
                  <a:pt x="9549" y="11755"/>
                </a:lnTo>
                <a:cubicBezTo>
                  <a:pt x="9619" y="9918"/>
                  <a:pt x="9500" y="10270"/>
                  <a:pt x="9775" y="9021"/>
                </a:cubicBezTo>
                <a:cubicBezTo>
                  <a:pt x="9795" y="8929"/>
                  <a:pt x="9804" y="8832"/>
                  <a:pt x="9850" y="8748"/>
                </a:cubicBezTo>
                <a:cubicBezTo>
                  <a:pt x="9960" y="8548"/>
                  <a:pt x="10500" y="7915"/>
                  <a:pt x="10602" y="7791"/>
                </a:cubicBezTo>
                <a:lnTo>
                  <a:pt x="10828" y="7518"/>
                </a:lnTo>
                <a:cubicBezTo>
                  <a:pt x="10984" y="6949"/>
                  <a:pt x="10794" y="7511"/>
                  <a:pt x="11053" y="7039"/>
                </a:cubicBezTo>
                <a:cubicBezTo>
                  <a:pt x="11089" y="6975"/>
                  <a:pt x="11090" y="6897"/>
                  <a:pt x="11128" y="6834"/>
                </a:cubicBezTo>
                <a:cubicBezTo>
                  <a:pt x="11390" y="6406"/>
                  <a:pt x="11486" y="6373"/>
                  <a:pt x="11880" y="6014"/>
                </a:cubicBezTo>
                <a:cubicBezTo>
                  <a:pt x="12022" y="5886"/>
                  <a:pt x="12143" y="5749"/>
                  <a:pt x="12332" y="5673"/>
                </a:cubicBezTo>
                <a:cubicBezTo>
                  <a:pt x="12476" y="5614"/>
                  <a:pt x="12629" y="5571"/>
                  <a:pt x="12783" y="5536"/>
                </a:cubicBezTo>
                <a:cubicBezTo>
                  <a:pt x="12883" y="5513"/>
                  <a:pt x="12988" y="5504"/>
                  <a:pt x="13083" y="5468"/>
                </a:cubicBezTo>
                <a:cubicBezTo>
                  <a:pt x="13290" y="5389"/>
                  <a:pt x="13527" y="5338"/>
                  <a:pt x="13685" y="5194"/>
                </a:cubicBezTo>
                <a:lnTo>
                  <a:pt x="14061" y="4852"/>
                </a:lnTo>
                <a:cubicBezTo>
                  <a:pt x="14256" y="4676"/>
                  <a:pt x="14468" y="4456"/>
                  <a:pt x="14738" y="4374"/>
                </a:cubicBezTo>
                <a:cubicBezTo>
                  <a:pt x="15810" y="4049"/>
                  <a:pt x="14694" y="4376"/>
                  <a:pt x="15490" y="4169"/>
                </a:cubicBezTo>
                <a:cubicBezTo>
                  <a:pt x="15719" y="4109"/>
                  <a:pt x="15761" y="4068"/>
                  <a:pt x="16016" y="4032"/>
                </a:cubicBezTo>
                <a:cubicBezTo>
                  <a:pt x="17564" y="3816"/>
                  <a:pt x="16051" y="4081"/>
                  <a:pt x="17069" y="3896"/>
                </a:cubicBezTo>
                <a:cubicBezTo>
                  <a:pt x="17495" y="3918"/>
                  <a:pt x="17922" y="3925"/>
                  <a:pt x="18347" y="3964"/>
                </a:cubicBezTo>
                <a:cubicBezTo>
                  <a:pt x="18426" y="3971"/>
                  <a:pt x="18503" y="3997"/>
                  <a:pt x="18573" y="4032"/>
                </a:cubicBezTo>
                <a:cubicBezTo>
                  <a:pt x="18731" y="4112"/>
                  <a:pt x="18873" y="4215"/>
                  <a:pt x="19024" y="4306"/>
                </a:cubicBezTo>
                <a:lnTo>
                  <a:pt x="19249" y="4442"/>
                </a:lnTo>
                <a:cubicBezTo>
                  <a:pt x="19525" y="4420"/>
                  <a:pt x="19811" y="4445"/>
                  <a:pt x="20076" y="4374"/>
                </a:cubicBezTo>
                <a:cubicBezTo>
                  <a:pt x="20250" y="4328"/>
                  <a:pt x="20377" y="4192"/>
                  <a:pt x="20528" y="4101"/>
                </a:cubicBezTo>
                <a:cubicBezTo>
                  <a:pt x="20819" y="3924"/>
                  <a:pt x="20667" y="3990"/>
                  <a:pt x="20979" y="3896"/>
                </a:cubicBezTo>
                <a:cubicBezTo>
                  <a:pt x="21054" y="3850"/>
                  <a:pt x="21123" y="3796"/>
                  <a:pt x="21204" y="3759"/>
                </a:cubicBezTo>
                <a:cubicBezTo>
                  <a:pt x="21275" y="3727"/>
                  <a:pt x="21368" y="3736"/>
                  <a:pt x="21430" y="3691"/>
                </a:cubicBezTo>
                <a:cubicBezTo>
                  <a:pt x="21500" y="3639"/>
                  <a:pt x="21530" y="3554"/>
                  <a:pt x="21580" y="3486"/>
                </a:cubicBezTo>
                <a:cubicBezTo>
                  <a:pt x="21555" y="2597"/>
                  <a:pt x="21600" y="1705"/>
                  <a:pt x="21505" y="820"/>
                </a:cubicBezTo>
                <a:cubicBezTo>
                  <a:pt x="21496" y="738"/>
                  <a:pt x="21349" y="736"/>
                  <a:pt x="21279" y="683"/>
                </a:cubicBezTo>
                <a:cubicBezTo>
                  <a:pt x="20971" y="450"/>
                  <a:pt x="21111" y="399"/>
                  <a:pt x="20603" y="342"/>
                </a:cubicBezTo>
                <a:cubicBezTo>
                  <a:pt x="20393" y="318"/>
                  <a:pt x="19703" y="243"/>
                  <a:pt x="19475" y="205"/>
                </a:cubicBezTo>
                <a:cubicBezTo>
                  <a:pt x="19373" y="188"/>
                  <a:pt x="19273" y="162"/>
                  <a:pt x="19174" y="137"/>
                </a:cubicBezTo>
                <a:cubicBezTo>
                  <a:pt x="19098" y="117"/>
                  <a:pt x="19027" y="78"/>
                  <a:pt x="18949" y="68"/>
                </a:cubicBezTo>
                <a:cubicBezTo>
                  <a:pt x="18674" y="33"/>
                  <a:pt x="18397" y="23"/>
                  <a:pt x="18121" y="0"/>
                </a:cubicBezTo>
                <a:cubicBezTo>
                  <a:pt x="17645" y="23"/>
                  <a:pt x="17163" y="-3"/>
                  <a:pt x="16693" y="68"/>
                </a:cubicBezTo>
                <a:cubicBezTo>
                  <a:pt x="16549" y="90"/>
                  <a:pt x="16440" y="201"/>
                  <a:pt x="16317" y="273"/>
                </a:cubicBezTo>
                <a:cubicBezTo>
                  <a:pt x="16089" y="407"/>
                  <a:pt x="15857" y="536"/>
                  <a:pt x="15640" y="683"/>
                </a:cubicBezTo>
                <a:cubicBezTo>
                  <a:pt x="15540" y="752"/>
                  <a:pt x="15446" y="828"/>
                  <a:pt x="15339" y="888"/>
                </a:cubicBezTo>
                <a:cubicBezTo>
                  <a:pt x="15127" y="1009"/>
                  <a:pt x="15032" y="1027"/>
                  <a:pt x="14813" y="1093"/>
                </a:cubicBezTo>
                <a:cubicBezTo>
                  <a:pt x="14568" y="1242"/>
                  <a:pt x="14251" y="1443"/>
                  <a:pt x="13986" y="1572"/>
                </a:cubicBezTo>
                <a:cubicBezTo>
                  <a:pt x="13739" y="1692"/>
                  <a:pt x="13500" y="1833"/>
                  <a:pt x="13234" y="1914"/>
                </a:cubicBezTo>
                <a:cubicBezTo>
                  <a:pt x="13159" y="1936"/>
                  <a:pt x="13078" y="1947"/>
                  <a:pt x="13008" y="1982"/>
                </a:cubicBezTo>
                <a:cubicBezTo>
                  <a:pt x="12850" y="2062"/>
                  <a:pt x="12710" y="2167"/>
                  <a:pt x="12557" y="2255"/>
                </a:cubicBezTo>
                <a:cubicBezTo>
                  <a:pt x="12434" y="2327"/>
                  <a:pt x="12304" y="2389"/>
                  <a:pt x="12181" y="2460"/>
                </a:cubicBezTo>
                <a:cubicBezTo>
                  <a:pt x="12029" y="2549"/>
                  <a:pt x="11892" y="2660"/>
                  <a:pt x="11730" y="2734"/>
                </a:cubicBezTo>
                <a:cubicBezTo>
                  <a:pt x="11630" y="2779"/>
                  <a:pt x="11524" y="2816"/>
                  <a:pt x="11429" y="2870"/>
                </a:cubicBezTo>
                <a:cubicBezTo>
                  <a:pt x="11323" y="2931"/>
                  <a:pt x="11233" y="3012"/>
                  <a:pt x="11128" y="3075"/>
                </a:cubicBezTo>
                <a:cubicBezTo>
                  <a:pt x="11007" y="3149"/>
                  <a:pt x="10874" y="3207"/>
                  <a:pt x="10753" y="3280"/>
                </a:cubicBezTo>
                <a:cubicBezTo>
                  <a:pt x="10648" y="3344"/>
                  <a:pt x="10554" y="3419"/>
                  <a:pt x="10452" y="3486"/>
                </a:cubicBezTo>
                <a:cubicBezTo>
                  <a:pt x="10378" y="3533"/>
                  <a:pt x="10293" y="3567"/>
                  <a:pt x="10226" y="3622"/>
                </a:cubicBezTo>
                <a:cubicBezTo>
                  <a:pt x="9991" y="3818"/>
                  <a:pt x="9805" y="4063"/>
                  <a:pt x="9549" y="4237"/>
                </a:cubicBezTo>
                <a:cubicBezTo>
                  <a:pt x="9349" y="4374"/>
                  <a:pt x="9156" y="4521"/>
                  <a:pt x="8948" y="4647"/>
                </a:cubicBezTo>
                <a:cubicBezTo>
                  <a:pt x="8873" y="4693"/>
                  <a:pt x="8803" y="4747"/>
                  <a:pt x="8722" y="4784"/>
                </a:cubicBezTo>
                <a:cubicBezTo>
                  <a:pt x="7879" y="5167"/>
                  <a:pt x="9291" y="4420"/>
                  <a:pt x="8196" y="4989"/>
                </a:cubicBezTo>
                <a:cubicBezTo>
                  <a:pt x="8118" y="5030"/>
                  <a:pt x="8053" y="5093"/>
                  <a:pt x="7970" y="5126"/>
                </a:cubicBezTo>
                <a:cubicBezTo>
                  <a:pt x="7875" y="5163"/>
                  <a:pt x="7773" y="5187"/>
                  <a:pt x="7670" y="5194"/>
                </a:cubicBezTo>
                <a:cubicBezTo>
                  <a:pt x="7119" y="5233"/>
                  <a:pt x="6567" y="5240"/>
                  <a:pt x="6015" y="5262"/>
                </a:cubicBezTo>
                <a:cubicBezTo>
                  <a:pt x="5985" y="5268"/>
                  <a:pt x="5498" y="5342"/>
                  <a:pt x="5414" y="5399"/>
                </a:cubicBezTo>
                <a:lnTo>
                  <a:pt x="4812" y="5946"/>
                </a:lnTo>
                <a:cubicBezTo>
                  <a:pt x="4737" y="6014"/>
                  <a:pt x="4646" y="6071"/>
                  <a:pt x="4587" y="6151"/>
                </a:cubicBezTo>
                <a:cubicBezTo>
                  <a:pt x="4475" y="6303"/>
                  <a:pt x="4439" y="6381"/>
                  <a:pt x="4286" y="6493"/>
                </a:cubicBezTo>
                <a:cubicBezTo>
                  <a:pt x="4215" y="6544"/>
                  <a:pt x="4143" y="6597"/>
                  <a:pt x="4060" y="6629"/>
                </a:cubicBezTo>
                <a:cubicBezTo>
                  <a:pt x="3723" y="6761"/>
                  <a:pt x="3827" y="6633"/>
                  <a:pt x="3534" y="6766"/>
                </a:cubicBezTo>
                <a:cubicBezTo>
                  <a:pt x="3018" y="7001"/>
                  <a:pt x="3658" y="6839"/>
                  <a:pt x="2933" y="6971"/>
                </a:cubicBezTo>
                <a:lnTo>
                  <a:pt x="3158" y="7039"/>
                </a:lnTo>
                <a:lnTo>
                  <a:pt x="4512" y="6493"/>
                </a:lnTo>
              </a:path>
            </a:pathLst>
          </a:custGeom>
          <a:ln w="76200">
            <a:solidFill>
              <a:srgbClr val="C55A1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5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5787" y="4625195"/>
            <a:ext cx="1414039" cy="723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767" y="3268123"/>
            <a:ext cx="1414039" cy="723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27346" y="3243176"/>
            <a:ext cx="1414039" cy="723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1696" y="1625701"/>
            <a:ext cx="888280" cy="454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8989" y="1011556"/>
            <a:ext cx="466280" cy="226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EXPLOITATION</a:t>
            </a:r>
            <a:r>
              <a:rPr lang="pt-BR" dirty="0" smtClean="0"/>
              <a:t>        </a:t>
            </a:r>
            <a:r>
              <a:rPr lang="pt-BR" i="1" dirty="0" smtClean="0"/>
              <a:t>vs</a:t>
            </a:r>
            <a:r>
              <a:rPr lang="pt-BR" dirty="0" smtClean="0"/>
              <a:t>.   </a:t>
            </a:r>
            <a:r>
              <a:rPr lang="pt-BR" dirty="0" smtClean="0">
                <a:solidFill>
                  <a:schemeClr val="accent2"/>
                </a:solidFill>
              </a:rPr>
              <a:t>EXPLORATION</a:t>
            </a:r>
            <a:endParaRPr lang="pt-BR" dirty="0">
              <a:solidFill>
                <a:schemeClr val="accent2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681037" y="1295007"/>
            <a:ext cx="40062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accent1">
                    <a:lumMod val="50000"/>
                  </a:schemeClr>
                </a:solidFill>
              </a:rPr>
              <a:t>d</a:t>
            </a:r>
            <a:r>
              <a:rPr lang="pt-BR" sz="2800" dirty="0" smtClean="0">
                <a:solidFill>
                  <a:schemeClr val="accent1">
                    <a:lumMod val="50000"/>
                  </a:schemeClr>
                </a:solidFill>
              </a:rPr>
              <a:t>a melhor solução atual</a:t>
            </a:r>
            <a:endParaRPr lang="pt-BR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879872" y="1295007"/>
            <a:ext cx="30267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smtClean="0">
                <a:solidFill>
                  <a:schemeClr val="accent2"/>
                </a:solidFill>
              </a:rPr>
              <a:t> do </a:t>
            </a:r>
            <a:r>
              <a:rPr lang="pt-BR" sz="2400" dirty="0">
                <a:solidFill>
                  <a:schemeClr val="accent2"/>
                </a:solidFill>
              </a:rPr>
              <a:t>espaço de busca</a:t>
            </a:r>
          </a:p>
        </p:txBody>
      </p:sp>
      <p:sp>
        <p:nvSpPr>
          <p:cNvPr id="7" name="Hill-Climbing"/>
          <p:cNvSpPr txBox="1"/>
          <p:nvPr/>
        </p:nvSpPr>
        <p:spPr>
          <a:xfrm>
            <a:off x="782758" y="2449658"/>
            <a:ext cx="3240089" cy="1136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87000"/>
              </a:lnSpc>
              <a:spcBef>
                <a:spcPts val="5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  <a:tab pos="9410700" algn="l"/>
              </a:tabLst>
              <a:defRPr sz="4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 smtClean="0"/>
              <a:t>Hill-Climbing</a:t>
            </a:r>
            <a:endParaRPr lang="en-US" dirty="0" smtClean="0"/>
          </a:p>
          <a:p>
            <a:r>
              <a:rPr lang="mr-IN" dirty="0" smtClean="0"/>
              <a:t>…</a:t>
            </a:r>
            <a:endParaRPr dirty="0"/>
          </a:p>
        </p:txBody>
      </p:sp>
      <p:sp>
        <p:nvSpPr>
          <p:cNvPr id="8" name="Hill-Climbing"/>
          <p:cNvSpPr txBox="1"/>
          <p:nvPr/>
        </p:nvSpPr>
        <p:spPr>
          <a:xfrm>
            <a:off x="5986461" y="2449658"/>
            <a:ext cx="3240089" cy="2334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87000"/>
              </a:lnSpc>
              <a:spcBef>
                <a:spcPts val="5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  <a:tab pos="9410700" algn="l"/>
              </a:tabLst>
              <a:defRPr sz="4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smtClean="0"/>
              <a:t>UCS</a:t>
            </a:r>
          </a:p>
          <a:p>
            <a:r>
              <a:rPr lang="en-US" dirty="0" smtClean="0"/>
              <a:t>Greedy</a:t>
            </a:r>
          </a:p>
          <a:p>
            <a:r>
              <a:rPr lang="en-US" dirty="0" smtClean="0"/>
              <a:t>A*</a:t>
            </a:r>
          </a:p>
          <a:p>
            <a:r>
              <a:rPr lang="mr-IN" dirty="0" smtClean="0"/>
              <a:t>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61266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Número do Slide"/>
          <p:cNvSpPr txBox="1">
            <a:spLocks noGrp="1"/>
          </p:cNvSpPr>
          <p:nvPr>
            <p:ph type="sldNum" sz="quarter" idx="4294967295"/>
          </p:nvPr>
        </p:nvSpPr>
        <p:spPr>
          <a:xfrm>
            <a:off x="8813799" y="6248400"/>
            <a:ext cx="254001" cy="2691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defTabSz="828675">
              <a:defRPr sz="1900">
                <a:solidFill>
                  <a:srgbClr val="FFFFFF"/>
                </a:solid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3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1037" y="333375"/>
            <a:ext cx="9083676" cy="621665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Geralmente de…"/>
          <p:cNvSpPr txBox="1"/>
          <p:nvPr/>
        </p:nvSpPr>
        <p:spPr>
          <a:xfrm>
            <a:off x="6321424" y="1700212"/>
            <a:ext cx="2239788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defTabSz="914400">
              <a:defRPr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Geralmente de </a:t>
            </a:r>
          </a:p>
          <a:p>
            <a:pPr lvl="1" defTabSz="914400">
              <a:defRPr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forma aleatória.</a:t>
            </a:r>
          </a:p>
        </p:txBody>
      </p:sp>
      <p:sp>
        <p:nvSpPr>
          <p:cNvPr id="5" name="Geralmente de…"/>
          <p:cNvSpPr txBox="1"/>
          <p:nvPr/>
        </p:nvSpPr>
        <p:spPr>
          <a:xfrm>
            <a:off x="7793719" y="3230225"/>
            <a:ext cx="1839316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defRPr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err="1" smtClean="0"/>
              <a:t>Seleciona</a:t>
            </a:r>
            <a:r>
              <a:rPr lang="en-US" dirty="0" smtClean="0"/>
              <a:t> o </a:t>
            </a:r>
            <a:r>
              <a:rPr lang="en-US" dirty="0" err="1" smtClean="0"/>
              <a:t>melhor</a:t>
            </a:r>
            <a:r>
              <a:rPr lang="en-US" dirty="0" smtClean="0"/>
              <a:t> </a:t>
            </a:r>
            <a:r>
              <a:rPr lang="en-US" dirty="0" err="1" smtClean="0"/>
              <a:t>vizinho</a:t>
            </a:r>
            <a:r>
              <a:rPr lang="en-US" dirty="0"/>
              <a:t> </a:t>
            </a:r>
            <a:r>
              <a:rPr lang="en-US" dirty="0" smtClean="0"/>
              <a:t>entre n </a:t>
            </a:r>
            <a:r>
              <a:rPr lang="en-US" dirty="0" err="1" smtClean="0"/>
              <a:t>possiveis</a:t>
            </a:r>
            <a:endParaRPr dirty="0"/>
          </a:p>
        </p:txBody>
      </p:sp>
      <p:sp>
        <p:nvSpPr>
          <p:cNvPr id="2" name="Chave Direita 1"/>
          <p:cNvSpPr/>
          <p:nvPr/>
        </p:nvSpPr>
        <p:spPr>
          <a:xfrm>
            <a:off x="7241628" y="2627586"/>
            <a:ext cx="420413" cy="2165131"/>
          </a:xfrm>
          <a:prstGeom prst="rightBrace">
            <a:avLst/>
          </a:prstGeom>
          <a:noFill/>
          <a:ln w="25400" cap="flat">
            <a:solidFill>
              <a:srgbClr val="92D05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Geralmente de…"/>
          <p:cNvSpPr txBox="1"/>
          <p:nvPr/>
        </p:nvSpPr>
        <p:spPr>
          <a:xfrm>
            <a:off x="6742383" y="4890125"/>
            <a:ext cx="248570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defRPr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err="1" smtClean="0"/>
              <a:t>Comparo</a:t>
            </a:r>
            <a:r>
              <a:rPr lang="en-US" dirty="0" smtClean="0"/>
              <a:t> a </a:t>
            </a:r>
            <a:r>
              <a:rPr lang="en-US" dirty="0" err="1" smtClean="0"/>
              <a:t>qualidade</a:t>
            </a:r>
            <a:r>
              <a:rPr lang="en-US" dirty="0" smtClean="0"/>
              <a:t> com o </a:t>
            </a:r>
            <a:r>
              <a:rPr lang="en-US" dirty="0" err="1" smtClean="0"/>
              <a:t>ponto</a:t>
            </a:r>
            <a:r>
              <a:rPr lang="en-US" dirty="0" smtClean="0"/>
              <a:t> original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87"/>
            <a:ext cx="9907588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Qual a solução do problema?"/>
          <p:cNvSpPr txBox="1">
            <a:spLocks noGrp="1"/>
          </p:cNvSpPr>
          <p:nvPr>
            <p:ph type="ctrTitle" idx="4294967295"/>
          </p:nvPr>
        </p:nvSpPr>
        <p:spPr>
          <a:xfrm>
            <a:off x="1619250" y="7937"/>
            <a:ext cx="8099425" cy="892176"/>
          </a:xfrm>
          <a:prstGeom prst="rect">
            <a:avLst/>
          </a:prstGeom>
        </p:spPr>
        <p:txBody>
          <a:bodyPr lIns="44999" tIns="44999" rIns="44999" bIns="44999">
            <a:normAutofit/>
          </a:bodyPr>
          <a:lstStyle/>
          <a:p>
            <a:pPr algn="ctr">
              <a:lnSpc>
                <a:spcPct val="102000"/>
              </a:lnSpc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9410700" algn="l"/>
              </a:tabLst>
              <a:defRPr sz="3600" b="1">
                <a:latin typeface="Verdana"/>
                <a:ea typeface="Verdana"/>
                <a:cs typeface="Verdana"/>
                <a:sym typeface="Verdana"/>
              </a:defRPr>
            </a:pPr>
            <a:r>
              <a:t>Qual a </a:t>
            </a:r>
            <a:r>
              <a:rPr>
                <a:solidFill>
                  <a:srgbClr val="FF0000"/>
                </a:solidFill>
              </a:rPr>
              <a:t>solução</a:t>
            </a:r>
            <a:r>
              <a:t> do problema?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90758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Hill-Climbing"/>
          <p:cNvSpPr txBox="1"/>
          <p:nvPr/>
        </p:nvSpPr>
        <p:spPr>
          <a:xfrm>
            <a:off x="6480174" y="179387"/>
            <a:ext cx="324008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87000"/>
              </a:lnSpc>
              <a:spcBef>
                <a:spcPts val="5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  <a:tab pos="9410700" algn="l"/>
              </a:tabLst>
              <a:defRPr sz="4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Hill-Climbing</a:t>
            </a:r>
          </a:p>
        </p:txBody>
      </p:sp>
      <p:sp>
        <p:nvSpPr>
          <p:cNvPr id="242" name="Ação: mover uma rainha para outro quadrado na mesma coluna…"/>
          <p:cNvSpPr txBox="1"/>
          <p:nvPr/>
        </p:nvSpPr>
        <p:spPr>
          <a:xfrm>
            <a:off x="231494" y="4581525"/>
            <a:ext cx="9488769" cy="1394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defTabSz="914400">
              <a:lnSpc>
                <a:spcPct val="87000"/>
              </a:lnSpc>
              <a:spcBef>
                <a:spcPts val="7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</a:tabLst>
              <a:defRPr sz="28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Ação</a:t>
            </a:r>
            <a:r>
              <a:rPr u="none" dirty="0"/>
              <a:t>: mover uma rainha para outro quadrado na mesma coluna</a:t>
            </a:r>
          </a:p>
          <a:p>
            <a:pPr defTabSz="914400">
              <a:lnSpc>
                <a:spcPct val="87000"/>
              </a:lnSpc>
              <a:spcBef>
                <a:spcPts val="7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</a:tabLst>
              <a:defRPr sz="28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f(x)</a:t>
            </a:r>
            <a:r>
              <a:rPr u="none" dirty="0"/>
              <a:t>: número de pares de rainhas que se atacam</a:t>
            </a:r>
          </a:p>
          <a:p>
            <a:pPr defTabSz="914400">
              <a:lnSpc>
                <a:spcPct val="87000"/>
              </a:lnSpc>
              <a:spcBef>
                <a:spcPts val="7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</a:tabLst>
              <a:defRPr sz="28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Objetivo</a:t>
            </a:r>
            <a:r>
              <a:rPr u="none" dirty="0"/>
              <a:t>: minimizar </a:t>
            </a:r>
            <a:r>
              <a:rPr i="1" u="none" dirty="0"/>
              <a:t>f(x) (na verdade, f(x) = 0)</a:t>
            </a:r>
          </a:p>
        </p:txBody>
      </p:sp>
      <p:pic>
        <p:nvPicPr>
          <p:cNvPr id="243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0175" y="1628775"/>
            <a:ext cx="2700338" cy="2417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Estado corrente tem f=17…"/>
          <p:cNvSpPr txBox="1"/>
          <p:nvPr/>
        </p:nvSpPr>
        <p:spPr>
          <a:xfrm>
            <a:off x="360362" y="4319587"/>
            <a:ext cx="4319588" cy="1910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ct val="87000"/>
              </a:lnSpc>
              <a:tabLst>
                <a:tab pos="457200" algn="l"/>
                <a:tab pos="901700" algn="l"/>
                <a:tab pos="1346200" algn="l"/>
                <a:tab pos="1803400" algn="l"/>
                <a:tab pos="2247900" algn="l"/>
                <a:tab pos="2692400" algn="l"/>
                <a:tab pos="3149600" algn="l"/>
                <a:tab pos="3594100" algn="l"/>
                <a:tab pos="4051300" algn="l"/>
                <a:tab pos="4495800" algn="l"/>
                <a:tab pos="4940300" algn="l"/>
                <a:tab pos="5397500" algn="l"/>
                <a:tab pos="5842000" algn="l"/>
                <a:tab pos="6286500" algn="l"/>
                <a:tab pos="6743700" algn="l"/>
                <a:tab pos="7188200" algn="l"/>
                <a:tab pos="7632700" algn="l"/>
                <a:tab pos="8089900" algn="l"/>
                <a:tab pos="8534400" algn="l"/>
                <a:tab pos="89916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Estado corrente tem f=17 </a:t>
            </a:r>
          </a:p>
          <a:p>
            <a:pPr defTabSz="914400">
              <a:lnSpc>
                <a:spcPct val="87000"/>
              </a:lnSpc>
              <a:tabLst>
                <a:tab pos="457200" algn="l"/>
                <a:tab pos="901700" algn="l"/>
                <a:tab pos="1346200" algn="l"/>
                <a:tab pos="1803400" algn="l"/>
                <a:tab pos="2247900" algn="l"/>
                <a:tab pos="2692400" algn="l"/>
                <a:tab pos="3149600" algn="l"/>
                <a:tab pos="3594100" algn="l"/>
                <a:tab pos="4051300" algn="l"/>
                <a:tab pos="4495800" algn="l"/>
                <a:tab pos="4940300" algn="l"/>
                <a:tab pos="5397500" algn="l"/>
                <a:tab pos="5842000" algn="l"/>
                <a:tab pos="6286500" algn="l"/>
                <a:tab pos="6743700" algn="l"/>
                <a:tab pos="7188200" algn="l"/>
                <a:tab pos="7632700" algn="l"/>
                <a:tab pos="8089900" algn="l"/>
                <a:tab pos="8534400" algn="l"/>
                <a:tab pos="89916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914400">
              <a:lnSpc>
                <a:spcPct val="87000"/>
              </a:lnSpc>
              <a:tabLst>
                <a:tab pos="457200" algn="l"/>
                <a:tab pos="901700" algn="l"/>
                <a:tab pos="1346200" algn="l"/>
                <a:tab pos="1803400" algn="l"/>
                <a:tab pos="2247900" algn="l"/>
                <a:tab pos="2692400" algn="l"/>
                <a:tab pos="3149600" algn="l"/>
                <a:tab pos="3594100" algn="l"/>
                <a:tab pos="4051300" algn="l"/>
                <a:tab pos="4495800" algn="l"/>
                <a:tab pos="4940300" algn="l"/>
                <a:tab pos="5397500" algn="l"/>
                <a:tab pos="5842000" algn="l"/>
                <a:tab pos="6286500" algn="l"/>
                <a:tab pos="6743700" algn="l"/>
                <a:tab pos="7188200" algn="l"/>
                <a:tab pos="7632700" algn="l"/>
                <a:tab pos="8089900" algn="l"/>
                <a:tab pos="8534400" algn="l"/>
                <a:tab pos="89916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Figura ilustra demais valores de f para cada possível estado sucessor</a:t>
            </a:r>
          </a:p>
        </p:txBody>
      </p:sp>
      <p:pic>
        <p:nvPicPr>
          <p:cNvPr id="246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4859338" cy="414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.jpeg" descr="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0925" y="0"/>
            <a:ext cx="5046663" cy="4140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Mínimo local (f=1)…"/>
          <p:cNvSpPr txBox="1"/>
          <p:nvPr/>
        </p:nvSpPr>
        <p:spPr>
          <a:xfrm>
            <a:off x="5040312" y="4319587"/>
            <a:ext cx="4757738" cy="118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ct val="87000"/>
              </a:lnSpc>
              <a:spcBef>
                <a:spcPts val="700"/>
              </a:spcBef>
              <a:tabLst>
                <a:tab pos="457200" algn="l"/>
                <a:tab pos="901700" algn="l"/>
                <a:tab pos="1346200" algn="l"/>
                <a:tab pos="1803400" algn="l"/>
                <a:tab pos="2247900" algn="l"/>
                <a:tab pos="2692400" algn="l"/>
                <a:tab pos="3149600" algn="l"/>
                <a:tab pos="3594100" algn="l"/>
                <a:tab pos="4051300" algn="l"/>
                <a:tab pos="4495800" algn="l"/>
                <a:tab pos="4940300" algn="l"/>
                <a:tab pos="5397500" algn="l"/>
                <a:tab pos="5842000" algn="l"/>
                <a:tab pos="6286500" algn="l"/>
                <a:tab pos="6743700" algn="l"/>
                <a:tab pos="7188200" algn="l"/>
                <a:tab pos="7632700" algn="l"/>
                <a:tab pos="8089900" algn="l"/>
                <a:tab pos="8534400" algn="l"/>
                <a:tab pos="89916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Mínimo local (f=1)</a:t>
            </a:r>
          </a:p>
          <a:p>
            <a:pPr defTabSz="914400">
              <a:lnSpc>
                <a:spcPct val="87000"/>
              </a:lnSpc>
              <a:spcBef>
                <a:spcPts val="600"/>
              </a:spcBef>
              <a:tabLst>
                <a:tab pos="457200" algn="l"/>
                <a:tab pos="901700" algn="l"/>
                <a:tab pos="1346200" algn="l"/>
                <a:tab pos="1803400" algn="l"/>
                <a:tab pos="2247900" algn="l"/>
                <a:tab pos="2692400" algn="l"/>
                <a:tab pos="3149600" algn="l"/>
                <a:tab pos="3594100" algn="l"/>
                <a:tab pos="4051300" algn="l"/>
                <a:tab pos="4495800" algn="l"/>
                <a:tab pos="4940300" algn="l"/>
                <a:tab pos="5397500" algn="l"/>
                <a:tab pos="5842000" algn="l"/>
                <a:tab pos="6286500" algn="l"/>
                <a:tab pos="6743700" algn="l"/>
                <a:tab pos="7188200" algn="l"/>
                <a:tab pos="7632700" algn="l"/>
                <a:tab pos="8089900" algn="l"/>
                <a:tab pos="8534400" algn="l"/>
                <a:tab pos="8991600" algn="l"/>
              </a:tabLst>
              <a:defRPr sz="2400" i="1">
                <a:latin typeface="Calibri"/>
                <a:ea typeface="Calibri"/>
                <a:cs typeface="Calibri"/>
                <a:sym typeface="Calibri"/>
              </a:defRPr>
            </a:pPr>
            <a:r>
              <a:t>ñ existe mais ações que minimizem a função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o Slide"/>
          <p:cNvSpPr txBox="1">
            <a:spLocks noGrp="1"/>
          </p:cNvSpPr>
          <p:nvPr>
            <p:ph type="sldNum" sz="quarter" idx="4294967295"/>
          </p:nvPr>
        </p:nvSpPr>
        <p:spPr>
          <a:xfrm>
            <a:off x="8934449" y="6248400"/>
            <a:ext cx="133351" cy="2691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defTabSz="828675">
              <a:defRPr sz="1900">
                <a:solidFill>
                  <a:srgbClr val="FFFFFF"/>
                </a:solid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3" name="Qual a solução do problema?"/>
          <p:cNvSpPr txBox="1">
            <a:spLocks noGrp="1"/>
          </p:cNvSpPr>
          <p:nvPr>
            <p:ph type="title" idx="4294967295"/>
          </p:nvPr>
        </p:nvSpPr>
        <p:spPr>
          <a:xfrm>
            <a:off x="0" y="273050"/>
            <a:ext cx="9796463" cy="114458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pPr algn="ctr" defTabSz="914400">
              <a:lnSpc>
                <a:spcPct val="102000"/>
              </a:lnSpc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9410700" algn="l"/>
              </a:tabLst>
              <a:defRPr sz="4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Qual a </a:t>
            </a:r>
            <a:r>
              <a:rPr>
                <a:solidFill>
                  <a:srgbClr val="FF0000"/>
                </a:solidFill>
              </a:rPr>
              <a:t>solução</a:t>
            </a:r>
            <a:r>
              <a:t> do problema?</a:t>
            </a:r>
          </a:p>
        </p:txBody>
      </p:sp>
      <p:pic>
        <p:nvPicPr>
          <p:cNvPr id="14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12" y="1268412"/>
            <a:ext cx="9734551" cy="4979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9337" y="0"/>
            <a:ext cx="5046663" cy="4140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Mínimo local (f=1)…"/>
          <p:cNvSpPr txBox="1"/>
          <p:nvPr/>
        </p:nvSpPr>
        <p:spPr>
          <a:xfrm>
            <a:off x="5040312" y="4319587"/>
            <a:ext cx="4757738" cy="118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ct val="87000"/>
              </a:lnSpc>
              <a:spcBef>
                <a:spcPts val="700"/>
              </a:spcBef>
              <a:tabLst>
                <a:tab pos="457200" algn="l"/>
                <a:tab pos="901700" algn="l"/>
                <a:tab pos="1346200" algn="l"/>
                <a:tab pos="1803400" algn="l"/>
                <a:tab pos="2247900" algn="l"/>
                <a:tab pos="2692400" algn="l"/>
                <a:tab pos="3149600" algn="l"/>
                <a:tab pos="3594100" algn="l"/>
                <a:tab pos="4051300" algn="l"/>
                <a:tab pos="4495800" algn="l"/>
                <a:tab pos="4940300" algn="l"/>
                <a:tab pos="5397500" algn="l"/>
                <a:tab pos="5842000" algn="l"/>
                <a:tab pos="6286500" algn="l"/>
                <a:tab pos="6743700" algn="l"/>
                <a:tab pos="7188200" algn="l"/>
                <a:tab pos="7632700" algn="l"/>
                <a:tab pos="8089900" algn="l"/>
                <a:tab pos="8534400" algn="l"/>
                <a:tab pos="89916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Mínimo local (f=1)</a:t>
            </a:r>
          </a:p>
          <a:p>
            <a:pPr defTabSz="914400">
              <a:lnSpc>
                <a:spcPct val="87000"/>
              </a:lnSpc>
              <a:spcBef>
                <a:spcPts val="600"/>
              </a:spcBef>
              <a:tabLst>
                <a:tab pos="457200" algn="l"/>
                <a:tab pos="901700" algn="l"/>
                <a:tab pos="1346200" algn="l"/>
                <a:tab pos="1803400" algn="l"/>
                <a:tab pos="2247900" algn="l"/>
                <a:tab pos="2692400" algn="l"/>
                <a:tab pos="3149600" algn="l"/>
                <a:tab pos="3594100" algn="l"/>
                <a:tab pos="4051300" algn="l"/>
                <a:tab pos="4495800" algn="l"/>
                <a:tab pos="4940300" algn="l"/>
                <a:tab pos="5397500" algn="l"/>
                <a:tab pos="5842000" algn="l"/>
                <a:tab pos="6286500" algn="l"/>
                <a:tab pos="6743700" algn="l"/>
                <a:tab pos="7188200" algn="l"/>
                <a:tab pos="7632700" algn="l"/>
                <a:tab pos="8089900" algn="l"/>
                <a:tab pos="8534400" algn="l"/>
                <a:tab pos="8991600" algn="l"/>
              </a:tabLst>
              <a:defRPr sz="2400" i="1">
                <a:latin typeface="Calibri"/>
                <a:ea typeface="Calibri"/>
                <a:cs typeface="Calibri"/>
                <a:sym typeface="Calibri"/>
              </a:defRPr>
            </a:pPr>
            <a:r>
              <a:t>ñ existe mais ações que minimizem a função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46575" y="1678110"/>
            <a:ext cx="4178299" cy="1325563"/>
          </a:xfrm>
          <a:prstGeom prst="rect">
            <a:avLst/>
          </a:prstGeom>
        </p:spPr>
        <p:txBody>
          <a:bodyPr/>
          <a:lstStyle>
            <a:lvl1pPr marL="0" marR="0" indent="0" algn="l" defTabSz="449262" rtl="0" latinLnBrk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449262" rtl="0" latinLnBrk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449262" rtl="0" latinLnBrk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449262" rtl="0" latinLnBrk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449262" rtl="0" latinLnBrk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457200" algn="l" defTabSz="449262" rtl="0" latinLnBrk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914400" algn="l" defTabSz="449262" rtl="0" latinLnBrk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371600" algn="l" defTabSz="449262" rtl="0" latinLnBrk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449262" rtl="0" latinLnBrk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pt-BR" sz="2800" dirty="0" smtClean="0">
                <a:solidFill>
                  <a:schemeClr val="accent1">
                    <a:lumMod val="50000"/>
                  </a:schemeClr>
                </a:solidFill>
              </a:rPr>
              <a:t>Sobrou EXPLOITATION</a:t>
            </a:r>
          </a:p>
          <a:p>
            <a:pPr hangingPunct="1"/>
            <a:endParaRPr lang="pt-BR" sz="2800" dirty="0">
              <a:solidFill>
                <a:schemeClr val="accent1">
                  <a:lumMod val="50000"/>
                </a:schemeClr>
              </a:solidFill>
            </a:endParaRPr>
          </a:p>
          <a:p>
            <a:pPr hangingPunct="1"/>
            <a:r>
              <a:rPr lang="pt-BR" sz="2800" dirty="0">
                <a:solidFill>
                  <a:schemeClr val="accent2"/>
                </a:solidFill>
              </a:rPr>
              <a:t>Faltou </a:t>
            </a:r>
            <a:r>
              <a:rPr lang="pt-BR" sz="2800" dirty="0" smtClean="0"/>
              <a:t>  </a:t>
            </a:r>
            <a:r>
              <a:rPr lang="pt-BR" sz="2800" dirty="0" smtClean="0">
                <a:solidFill>
                  <a:schemeClr val="accent2"/>
                </a:solidFill>
              </a:rPr>
              <a:t>EXPLORATION</a:t>
            </a:r>
            <a:endParaRPr lang="pt-BR" sz="2800" dirty="0">
              <a:solidFill>
                <a:schemeClr val="accent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46575" y="3537399"/>
            <a:ext cx="413350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Importante: </a:t>
            </a:r>
          </a:p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combinação das duas coisas!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89876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Limitações:"/>
          <p:cNvSpPr txBox="1"/>
          <p:nvPr/>
        </p:nvSpPr>
        <p:spPr>
          <a:xfrm>
            <a:off x="379412" y="631825"/>
            <a:ext cx="9188451" cy="3771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330200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</a:tabLst>
              <a:defRPr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 smtClean="0"/>
              <a:t>Limitações</a:t>
            </a:r>
            <a:r>
              <a:rPr lang="en-US" dirty="0" smtClean="0"/>
              <a:t> do Hill-Climbing</a:t>
            </a:r>
            <a:r>
              <a:rPr dirty="0" smtClean="0"/>
              <a:t>:</a:t>
            </a:r>
            <a:endParaRPr dirty="0"/>
          </a:p>
          <a:p>
            <a:pPr marL="330200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marL="330200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marL="330200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marL="330200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marL="330200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marL="330200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marL="330200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pic>
        <p:nvPicPr>
          <p:cNvPr id="251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112" y="1392237"/>
            <a:ext cx="8766176" cy="18478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4" name="Grupo"/>
          <p:cNvGrpSpPr/>
          <p:nvPr/>
        </p:nvGrpSpPr>
        <p:grpSpPr>
          <a:xfrm>
            <a:off x="782637" y="3262312"/>
            <a:ext cx="2816226" cy="1597026"/>
            <a:chOff x="0" y="0"/>
            <a:chExt cx="2816225" cy="1597025"/>
          </a:xfrm>
        </p:grpSpPr>
        <p:pic>
          <p:nvPicPr>
            <p:cNvPr id="252" name="image.jpeg" descr="image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816225" cy="1597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3" name="Oval"/>
            <p:cNvSpPr/>
            <p:nvPr/>
          </p:nvSpPr>
          <p:spPr>
            <a:xfrm>
              <a:off x="838200" y="863600"/>
              <a:ext cx="150813" cy="109538"/>
            </a:xfrm>
            <a:prstGeom prst="ellipse">
              <a:avLst/>
            </a:prstGeom>
            <a:solidFill>
              <a:srgbClr val="FF0000"/>
            </a:solidFill>
            <a:ln w="126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57" name="Grupo"/>
          <p:cNvGrpSpPr/>
          <p:nvPr/>
        </p:nvGrpSpPr>
        <p:grpSpPr>
          <a:xfrm>
            <a:off x="4119562" y="3262312"/>
            <a:ext cx="2359026" cy="1236663"/>
            <a:chOff x="0" y="0"/>
            <a:chExt cx="2359025" cy="1236662"/>
          </a:xfrm>
        </p:grpSpPr>
        <p:pic>
          <p:nvPicPr>
            <p:cNvPr id="255" name="image.jpeg" descr="image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359025" cy="12366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6" name="Oval"/>
            <p:cNvSpPr/>
            <p:nvPr/>
          </p:nvSpPr>
          <p:spPr>
            <a:xfrm>
              <a:off x="1066800" y="719137"/>
              <a:ext cx="150813" cy="101601"/>
            </a:xfrm>
            <a:prstGeom prst="ellipse">
              <a:avLst/>
            </a:prstGeom>
            <a:solidFill>
              <a:srgbClr val="FF0000"/>
            </a:solidFill>
            <a:ln w="126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60" name="Grupo"/>
          <p:cNvGrpSpPr/>
          <p:nvPr/>
        </p:nvGrpSpPr>
        <p:grpSpPr>
          <a:xfrm>
            <a:off x="7199312" y="3224212"/>
            <a:ext cx="2206626" cy="1454151"/>
            <a:chOff x="0" y="0"/>
            <a:chExt cx="2206625" cy="1454150"/>
          </a:xfrm>
        </p:grpSpPr>
        <p:pic>
          <p:nvPicPr>
            <p:cNvPr id="258" name="image.jpeg" descr="image.jpe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206625" cy="1454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9" name="Oval"/>
            <p:cNvSpPr/>
            <p:nvPr/>
          </p:nvSpPr>
          <p:spPr>
            <a:xfrm>
              <a:off x="914400" y="344487"/>
              <a:ext cx="150813" cy="127001"/>
            </a:xfrm>
            <a:prstGeom prst="ellipse">
              <a:avLst/>
            </a:prstGeom>
            <a:solidFill>
              <a:srgbClr val="FF0000"/>
            </a:solidFill>
            <a:ln w="126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61" name="Experimentação p/ 8-rainhas:…"/>
          <p:cNvSpPr txBox="1"/>
          <p:nvPr/>
        </p:nvSpPr>
        <p:spPr>
          <a:xfrm>
            <a:off x="2519362" y="4943475"/>
            <a:ext cx="4908551" cy="1548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ct val="87000"/>
              </a:lnSpc>
              <a:spcBef>
                <a:spcPts val="7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</a:tabLst>
              <a:defRPr sz="2200" i="1">
                <a:latin typeface="Calibri"/>
                <a:ea typeface="Calibri"/>
                <a:cs typeface="Calibri"/>
                <a:sym typeface="Calibri"/>
              </a:defRPr>
            </a:pPr>
            <a:r>
              <a:rPr u="sng" dirty="0"/>
              <a:t>Experimentação p/ 8-rainhas</a:t>
            </a:r>
            <a:r>
              <a:rPr i="0" u="sng" dirty="0"/>
              <a:t>: </a:t>
            </a:r>
          </a:p>
          <a:p>
            <a:pPr defTabSz="914400">
              <a:lnSpc>
                <a:spcPct val="87000"/>
              </a:lnSpc>
              <a:spcBef>
                <a:spcPts val="7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</a:tabLst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rPr i="1" dirty="0" smtClean="0"/>
              <a:t>14</a:t>
            </a:r>
            <a:r>
              <a:rPr i="1" dirty="0"/>
              <a:t>% de sucesso p/ início aleatório</a:t>
            </a:r>
          </a:p>
          <a:p>
            <a:pPr defTabSz="914400">
              <a:lnSpc>
                <a:spcPct val="87000"/>
              </a:lnSpc>
              <a:spcBef>
                <a:spcPts val="7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</a:tabLst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rPr i="1" dirty="0" smtClean="0"/>
              <a:t>4 </a:t>
            </a:r>
            <a:r>
              <a:rPr i="1" dirty="0"/>
              <a:t>passos quando obtém sucesso</a:t>
            </a:r>
          </a:p>
          <a:p>
            <a:pPr defTabSz="914400">
              <a:lnSpc>
                <a:spcPct val="87000"/>
              </a:lnSpc>
              <a:spcBef>
                <a:spcPts val="7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</a:tabLst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rPr i="1" dirty="0" smtClean="0"/>
              <a:t>3 </a:t>
            </a:r>
            <a:r>
              <a:rPr i="1" dirty="0"/>
              <a:t>passos quando fracassa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olução 2: reiniciar a busca a partir de estados inciais aleatórios…"/>
          <p:cNvSpPr txBox="1"/>
          <p:nvPr/>
        </p:nvSpPr>
        <p:spPr>
          <a:xfrm>
            <a:off x="229257" y="2735622"/>
            <a:ext cx="9547225" cy="356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000" tIns="44999" rIns="44999" bIns="44999">
            <a:spAutoFit/>
          </a:bodyPr>
          <a:lstStyle/>
          <a:p>
            <a:pPr marL="330200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  <a:tab pos="9740900" algn="l"/>
              </a:tabLst>
              <a:defRPr sz="2800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Solução 2</a:t>
            </a:r>
            <a:r>
              <a:rPr dirty="0">
                <a:solidFill>
                  <a:srgbClr val="000000"/>
                </a:solidFill>
              </a:rPr>
              <a:t>: </a:t>
            </a:r>
            <a:r>
              <a:rPr dirty="0">
                <a:solidFill>
                  <a:srgbClr val="0070C0"/>
                </a:solidFill>
              </a:rPr>
              <a:t>reiniciar a busca a partir de estados </a:t>
            </a:r>
            <a:r>
              <a:rPr dirty="0" smtClean="0">
                <a:solidFill>
                  <a:srgbClr val="0070C0"/>
                </a:solidFill>
              </a:rPr>
              <a:t>in</a:t>
            </a:r>
            <a:r>
              <a:rPr lang="en-US" dirty="0" smtClean="0">
                <a:solidFill>
                  <a:srgbClr val="0070C0"/>
                </a:solidFill>
              </a:rPr>
              <a:t>i</a:t>
            </a:r>
            <a:r>
              <a:rPr dirty="0" smtClean="0">
                <a:solidFill>
                  <a:srgbClr val="0070C0"/>
                </a:solidFill>
              </a:rPr>
              <a:t>ciais </a:t>
            </a:r>
            <a:r>
              <a:rPr dirty="0">
                <a:solidFill>
                  <a:srgbClr val="0070C0"/>
                </a:solidFill>
              </a:rPr>
              <a:t>aleatórios</a:t>
            </a:r>
          </a:p>
          <a:p>
            <a:pPr marL="273050" lvl="1" indent="185737" defTabSz="914400">
              <a:lnSpc>
                <a:spcPct val="87000"/>
              </a:lnSpc>
              <a:spcBef>
                <a:spcPts val="6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  <a:tab pos="9740900" algn="l"/>
              </a:tabLst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 dirty="0" smtClean="0">
                <a:solidFill>
                  <a:srgbClr val="0070C0"/>
                </a:solidFill>
              </a:rPr>
              <a:t>Se </a:t>
            </a:r>
            <a:r>
              <a:rPr dirty="0">
                <a:solidFill>
                  <a:srgbClr val="0070C0"/>
                </a:solidFill>
              </a:rPr>
              <a:t>p = probabilidade de sucesso de cada busca </a:t>
            </a:r>
          </a:p>
          <a:p>
            <a:pPr marL="273050" lvl="1" indent="185737" defTabSz="914400">
              <a:lnSpc>
                <a:spcPct val="87000"/>
              </a:lnSpc>
              <a:spcBef>
                <a:spcPts val="6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  <a:tab pos="9740900" algn="l"/>
              </a:tabLst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 dirty="0">
                <a:solidFill>
                  <a:srgbClr val="0070C0"/>
                </a:solidFill>
              </a:rPr>
              <a:t>       =&gt; 1/p = # de reinícios necessários para </a:t>
            </a:r>
            <a:r>
              <a:rPr dirty="0" smtClean="0">
                <a:solidFill>
                  <a:srgbClr val="0070C0"/>
                </a:solidFill>
              </a:rPr>
              <a:t>sucesso</a:t>
            </a:r>
            <a:endParaRPr lang="en-US" dirty="0" smtClean="0">
              <a:solidFill>
                <a:srgbClr val="0070C0"/>
              </a:solidFill>
            </a:endParaRPr>
          </a:p>
          <a:p>
            <a:pPr marL="330200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  <a:tab pos="9740900" algn="l"/>
              </a:tabLst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 sz="2200" i="1" u="sng" dirty="0">
                <a:latin typeface="Calibri"/>
                <a:ea typeface="Calibri"/>
                <a:cs typeface="Calibri"/>
              </a:rPr>
              <a:t>Experimentação </a:t>
            </a:r>
            <a:r>
              <a:rPr sz="2200" i="1" u="sng" dirty="0">
                <a:latin typeface="Calibri"/>
                <a:ea typeface="Calibri"/>
                <a:cs typeface="Calibri"/>
              </a:rPr>
              <a:t>p/ 8-rainhas (sem mov. Laterais): </a:t>
            </a:r>
          </a:p>
          <a:p>
            <a:pPr marL="330200" lvl="1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  <a:tab pos="9740900" algn="l"/>
              </a:tabLst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rPr sz="2200" i="1" dirty="0">
                <a:latin typeface="Calibri"/>
                <a:ea typeface="Calibri"/>
                <a:cs typeface="Calibri"/>
              </a:rPr>
              <a:t>p = 14%   =&gt;   1/0.14 = 7.14 </a:t>
            </a:r>
            <a:r>
              <a:rPr lang="en-US" sz="2200" i="1" dirty="0">
                <a:latin typeface="Calibri"/>
                <a:ea typeface="Calibri"/>
                <a:cs typeface="Calibri"/>
              </a:rPr>
              <a:t>reinícios necessários (</a:t>
            </a:r>
            <a:r>
              <a:rPr sz="2200" i="1" dirty="0">
                <a:latin typeface="Calibri"/>
                <a:ea typeface="Calibri"/>
                <a:cs typeface="Calibri"/>
              </a:rPr>
              <a:t>execuções</a:t>
            </a:r>
            <a:r>
              <a:rPr lang="en-US" sz="2200" i="1" dirty="0">
                <a:latin typeface="Calibri"/>
                <a:ea typeface="Calibri"/>
                <a:cs typeface="Calibri"/>
              </a:rPr>
              <a:t>)</a:t>
            </a:r>
            <a:r>
              <a:rPr sz="2200" i="1" dirty="0">
                <a:latin typeface="Calibri"/>
                <a:ea typeface="Calibri"/>
                <a:cs typeface="Calibri"/>
              </a:rPr>
              <a:t>  </a:t>
            </a:r>
            <a:endParaRPr lang="en-US" sz="2200" i="1" dirty="0">
              <a:latin typeface="Calibri"/>
              <a:ea typeface="Calibri"/>
              <a:cs typeface="Calibri"/>
            </a:endParaRPr>
          </a:p>
          <a:p>
            <a:pPr marL="330200" lvl="1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  <a:tab pos="9740900" algn="l"/>
              </a:tabLst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rPr sz="2200" i="1" dirty="0">
                <a:latin typeface="Calibri"/>
                <a:ea typeface="Calibri"/>
                <a:cs typeface="Calibri"/>
              </a:rPr>
              <a:t>1 </a:t>
            </a:r>
            <a:r>
              <a:rPr sz="2200" i="1" dirty="0">
                <a:latin typeface="Calibri"/>
                <a:ea typeface="Calibri"/>
                <a:cs typeface="Calibri"/>
              </a:rPr>
              <a:t>* 4 + 6.14 * 3 = 22 passos</a:t>
            </a:r>
          </a:p>
          <a:p>
            <a:pPr marL="330200" lvl="1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  <a:tab pos="9740900" algn="l"/>
              </a:tabLst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 sz="2200" i="1" u="sng" dirty="0">
                <a:latin typeface="Calibri"/>
                <a:ea typeface="Calibri"/>
                <a:cs typeface="Calibri"/>
              </a:rPr>
              <a:t>Experimentação </a:t>
            </a:r>
            <a:r>
              <a:rPr sz="2200" i="1" u="sng" dirty="0">
                <a:latin typeface="Calibri"/>
                <a:ea typeface="Calibri"/>
                <a:cs typeface="Calibri"/>
              </a:rPr>
              <a:t>p/ 8-rainhas (com mov. Laterais): </a:t>
            </a:r>
          </a:p>
          <a:p>
            <a:pPr marL="330200" lvl="1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  <a:tab pos="9740900" algn="l"/>
              </a:tabLst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rPr sz="2200" i="1" dirty="0">
                <a:latin typeface="Calibri"/>
                <a:ea typeface="Calibri"/>
                <a:cs typeface="Calibri"/>
              </a:rPr>
              <a:t>p = 94%  =&gt;   1/0.94 = 1.06 </a:t>
            </a:r>
            <a:r>
              <a:rPr lang="pt-BR" sz="2200" i="1" dirty="0">
                <a:latin typeface="Calibri"/>
                <a:ea typeface="Calibri"/>
                <a:cs typeface="Calibri"/>
              </a:rPr>
              <a:t>reinícios necessários (execuções) </a:t>
            </a:r>
            <a:endParaRPr lang="pt-BR" sz="2200" i="1" dirty="0" smtClean="0">
              <a:latin typeface="Calibri"/>
              <a:ea typeface="Calibri"/>
              <a:cs typeface="Calibri"/>
            </a:endParaRPr>
          </a:p>
          <a:p>
            <a:pPr marL="330200" lvl="1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  <a:tab pos="9740900" algn="l"/>
              </a:tabLst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rPr sz="2200" i="1" dirty="0" smtClean="0">
                <a:latin typeface="Calibri"/>
                <a:ea typeface="Calibri"/>
                <a:cs typeface="Calibri"/>
              </a:rPr>
              <a:t>1 </a:t>
            </a:r>
            <a:r>
              <a:rPr sz="2200" i="1" dirty="0">
                <a:latin typeface="Calibri"/>
                <a:ea typeface="Calibri"/>
                <a:cs typeface="Calibri"/>
              </a:rPr>
              <a:t>* 21 + 0.06 * 64  = 25 passos</a:t>
            </a:r>
          </a:p>
        </p:txBody>
      </p:sp>
      <p:sp>
        <p:nvSpPr>
          <p:cNvPr id="3" name="Solução 1: permitir movimentos laterais (p/ platôs)…"/>
          <p:cNvSpPr txBox="1"/>
          <p:nvPr/>
        </p:nvSpPr>
        <p:spPr>
          <a:xfrm>
            <a:off x="229257" y="333285"/>
            <a:ext cx="9547225" cy="1618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330200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  <a:tab pos="9740900" algn="l"/>
              </a:tabLst>
              <a:defRPr sz="2800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Solução 1</a:t>
            </a:r>
            <a:r>
              <a:rPr dirty="0">
                <a:solidFill>
                  <a:srgbClr val="000000"/>
                </a:solidFill>
              </a:rPr>
              <a:t>: </a:t>
            </a:r>
            <a:r>
              <a:rPr dirty="0">
                <a:solidFill>
                  <a:srgbClr val="0070C0"/>
                </a:solidFill>
              </a:rPr>
              <a:t>permitir movimentos laterais (p/ platôs)</a:t>
            </a:r>
          </a:p>
          <a:p>
            <a:pPr marL="330200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  <a:tab pos="9740900" algn="l"/>
              </a:tabLst>
              <a:defRPr sz="2200" i="1">
                <a:latin typeface="Calibri"/>
                <a:ea typeface="Calibri"/>
                <a:cs typeface="Calibri"/>
                <a:sym typeface="Calibri"/>
              </a:defRPr>
            </a:pPr>
            <a:r>
              <a:rPr u="sng" dirty="0" smtClean="0"/>
              <a:t>Experimentação </a:t>
            </a:r>
            <a:r>
              <a:rPr u="sng" dirty="0"/>
              <a:t>p/ 8-rainhas</a:t>
            </a:r>
            <a:r>
              <a:rPr i="0" u="sng" dirty="0"/>
              <a:t>: 14% → 94%</a:t>
            </a:r>
          </a:p>
          <a:p>
            <a:pPr marL="330200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  <a:tab pos="9740900" algn="l"/>
              </a:tabLst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rPr i="1" dirty="0" smtClean="0"/>
              <a:t>4 </a:t>
            </a:r>
            <a:r>
              <a:rPr i="1" dirty="0"/>
              <a:t>→ 21 passos quando obtém sucesso</a:t>
            </a:r>
          </a:p>
          <a:p>
            <a:pPr marL="330200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  <a:tab pos="9740900" algn="l"/>
              </a:tabLst>
              <a:defRPr sz="2200">
                <a:latin typeface="Calibri"/>
                <a:ea typeface="Calibri"/>
                <a:cs typeface="Calibri"/>
                <a:sym typeface="Calibri"/>
              </a:defRPr>
            </a:pPr>
            <a:r>
              <a:rPr i="1" dirty="0" smtClean="0"/>
              <a:t>3 </a:t>
            </a:r>
            <a:r>
              <a:rPr i="1" dirty="0"/>
              <a:t>→ 64 passos quando fracassa</a:t>
            </a:r>
          </a:p>
        </p:txBody>
      </p:sp>
      <p:grpSp>
        <p:nvGrpSpPr>
          <p:cNvPr id="4" name="Grupo"/>
          <p:cNvGrpSpPr/>
          <p:nvPr/>
        </p:nvGrpSpPr>
        <p:grpSpPr>
          <a:xfrm>
            <a:off x="6821214" y="857467"/>
            <a:ext cx="2375339" cy="1094549"/>
            <a:chOff x="0" y="0"/>
            <a:chExt cx="3798887" cy="1978025"/>
          </a:xfrm>
        </p:grpSpPr>
        <p:pic>
          <p:nvPicPr>
            <p:cNvPr id="5" name="image.jpeg" descr="image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798888" cy="1978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Oval"/>
            <p:cNvSpPr/>
            <p:nvPr/>
          </p:nvSpPr>
          <p:spPr>
            <a:xfrm>
              <a:off x="1717675" y="1150937"/>
              <a:ext cx="242888" cy="161926"/>
            </a:xfrm>
            <a:prstGeom prst="ellipse">
              <a:avLst/>
            </a:prstGeom>
            <a:solidFill>
              <a:srgbClr val="FF0000"/>
            </a:solidFill>
            <a:ln w="126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lnSpc>
                  <a:spcPct val="93000"/>
                </a:lnSpc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ura Subida de Encosta ==&gt; incompleto…"/>
          <p:cNvSpPr txBox="1"/>
          <p:nvPr/>
        </p:nvSpPr>
        <p:spPr>
          <a:xfrm>
            <a:off x="360362" y="1079500"/>
            <a:ext cx="9190038" cy="1823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330200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Pura Subida de Encosta ==&gt; incompleto</a:t>
            </a:r>
          </a:p>
          <a:p>
            <a:pPr marL="330200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Caminhada aleatória pura ==&gt; ineficiente</a:t>
            </a:r>
          </a:p>
          <a:p>
            <a:pPr marL="330200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marL="330200" indent="-328612" defTabSz="914400">
              <a:lnSpc>
                <a:spcPct val="87000"/>
              </a:lnSpc>
              <a:spcBef>
                <a:spcPts val="700"/>
              </a:spcBef>
              <a:tabLst>
                <a:tab pos="774700" algn="l"/>
                <a:tab pos="1219200" algn="l"/>
                <a:tab pos="1663700" algn="l"/>
                <a:tab pos="2120900" algn="l"/>
                <a:tab pos="2565400" algn="l"/>
                <a:tab pos="3022600" algn="l"/>
                <a:tab pos="3467100" algn="l"/>
                <a:tab pos="3911600" algn="l"/>
                <a:tab pos="4368800" algn="l"/>
                <a:tab pos="4813300" algn="l"/>
                <a:tab pos="5270500" algn="l"/>
                <a:tab pos="5715000" algn="l"/>
                <a:tab pos="6159500" algn="l"/>
                <a:tab pos="6616700" algn="l"/>
                <a:tab pos="7061200" algn="l"/>
                <a:tab pos="7505700" algn="l"/>
                <a:tab pos="7962900" algn="l"/>
                <a:tab pos="8407400" algn="l"/>
                <a:tab pos="8851900" algn="l"/>
                <a:tab pos="9309100" algn="l"/>
              </a:tabLst>
              <a:defRPr sz="2800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Solução 3?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219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imulated Annealing"/>
          <p:cNvSpPr txBox="1"/>
          <p:nvPr/>
        </p:nvSpPr>
        <p:spPr>
          <a:xfrm>
            <a:off x="179387" y="404812"/>
            <a:ext cx="490696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lnSpc>
                <a:spcPct val="102000"/>
              </a:lnSpc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9410700" algn="l"/>
              </a:tabLst>
              <a:defRPr sz="3200" b="1" i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Simulated Annealing</a:t>
            </a:r>
          </a:p>
        </p:txBody>
      </p:sp>
      <p:sp>
        <p:nvSpPr>
          <p:cNvPr id="274" name="Permitir retrocesso para situações piores com certa probabilidade que diminui com o tempo"/>
          <p:cNvSpPr txBox="1"/>
          <p:nvPr/>
        </p:nvSpPr>
        <p:spPr>
          <a:xfrm>
            <a:off x="5399087" y="295535"/>
            <a:ext cx="4319588" cy="858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87000"/>
              </a:lnSpc>
              <a:spcBef>
                <a:spcPts val="5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  <a:tab pos="9410700" algn="l"/>
              </a:tabLst>
              <a:defRPr sz="2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3200" dirty="0"/>
              <a:t>Permitir retrocesso para situações </a:t>
            </a:r>
            <a:r>
              <a:rPr sz="3200" dirty="0" smtClean="0"/>
              <a:t>piores</a:t>
            </a:r>
            <a:r>
              <a:rPr lang="mr-IN" sz="3200" dirty="0" smtClean="0"/>
              <a:t>…</a:t>
            </a:r>
            <a:endParaRPr dirty="0"/>
          </a:p>
        </p:txBody>
      </p:sp>
      <p:pic>
        <p:nvPicPr>
          <p:cNvPr id="275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9700" y="1147011"/>
            <a:ext cx="4383088" cy="1482726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e ΔE/T"/>
          <p:cNvSpPr txBox="1"/>
          <p:nvPr/>
        </p:nvSpPr>
        <p:spPr>
          <a:xfrm>
            <a:off x="6899275" y="3884373"/>
            <a:ext cx="1023938" cy="536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02000"/>
              </a:lnSpc>
              <a:spcBef>
                <a:spcPts val="6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  <a:tab pos="9410700" algn="l"/>
              </a:tabLst>
              <a:defRPr sz="3200">
                <a:latin typeface="Tahoma"/>
                <a:ea typeface="Tahoma"/>
                <a:cs typeface="Tahoma"/>
                <a:sym typeface="Tahoma"/>
              </a:defRPr>
            </a:pPr>
            <a:r>
              <a:t>e </a:t>
            </a:r>
            <a:r>
              <a:rPr baseline="33000">
                <a:latin typeface="Symbol"/>
                <a:ea typeface="Symbol"/>
                <a:cs typeface="Symbol"/>
                <a:sym typeface="Symbol"/>
              </a:rPr>
              <a:t>D</a:t>
            </a:r>
            <a:r>
              <a:rPr baseline="33000"/>
              <a:t>E/T</a:t>
            </a:r>
          </a:p>
        </p:txBody>
      </p:sp>
      <p:sp>
        <p:nvSpPr>
          <p:cNvPr id="277" name="ΔE = Avaliação[próximo_nó] –…"/>
          <p:cNvSpPr txBox="1"/>
          <p:nvPr/>
        </p:nvSpPr>
        <p:spPr>
          <a:xfrm>
            <a:off x="5399087" y="4912601"/>
            <a:ext cx="4319588" cy="1482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ct val="95000"/>
              </a:lnSpc>
              <a:spcBef>
                <a:spcPts val="6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  <a:tab pos="9410700" algn="l"/>
              </a:tabLst>
              <a:defRPr sz="2000">
                <a:latin typeface="Symbol"/>
                <a:ea typeface="Symbol"/>
                <a:cs typeface="Symbol"/>
                <a:sym typeface="Symbol"/>
              </a:defRPr>
            </a:pPr>
            <a:r>
              <a:rPr dirty="0"/>
              <a:t>D</a:t>
            </a:r>
            <a:r>
              <a:rPr dirty="0">
                <a:latin typeface="Tahoma"/>
                <a:ea typeface="Tahoma"/>
                <a:cs typeface="Tahoma"/>
                <a:sym typeface="Tahoma"/>
              </a:rPr>
              <a:t>E = Avaliação[próximo_nó] – </a:t>
            </a:r>
          </a:p>
          <a:p>
            <a:pPr defTabSz="914400">
              <a:lnSpc>
                <a:spcPct val="94000"/>
              </a:lnSpc>
              <a:spcBef>
                <a:spcPts val="6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  <a:tab pos="9410700" algn="l"/>
              </a:tabLst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rPr dirty="0"/>
              <a:t>        Avaliação[nó_atual]  </a:t>
            </a:r>
          </a:p>
          <a:p>
            <a:pPr defTabSz="914400">
              <a:lnSpc>
                <a:spcPct val="94000"/>
              </a:lnSpc>
              <a:spcBef>
                <a:spcPts val="6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  <a:tab pos="9410700" algn="l"/>
              </a:tabLst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rPr dirty="0" smtClean="0"/>
              <a:t>e</a:t>
            </a:r>
            <a:r>
              <a:rPr lang="en-US" dirty="0" smtClean="0"/>
              <a:t> = número de Euler (neperiano)</a:t>
            </a:r>
            <a:r>
              <a:rPr dirty="0" smtClean="0"/>
              <a:t> </a:t>
            </a:r>
            <a:endParaRPr dirty="0"/>
          </a:p>
          <a:p>
            <a:pPr defTabSz="914400">
              <a:lnSpc>
                <a:spcPct val="94000"/>
              </a:lnSpc>
              <a:spcBef>
                <a:spcPts val="6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  <a:tab pos="9410700" algn="l"/>
              </a:tabLst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rPr dirty="0"/>
              <a:t>T = Temperatura </a:t>
            </a:r>
            <a:r>
              <a:rPr dirty="0" smtClean="0"/>
              <a:t>→  0 </a:t>
            </a:r>
            <a:endParaRPr dirty="0"/>
          </a:p>
        </p:txBody>
      </p:sp>
      <p:sp>
        <p:nvSpPr>
          <p:cNvPr id="2" name="Retângulo 1"/>
          <p:cNvSpPr/>
          <p:nvPr/>
        </p:nvSpPr>
        <p:spPr>
          <a:xfrm>
            <a:off x="5399087" y="3238042"/>
            <a:ext cx="4424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...com </a:t>
            </a:r>
            <a:r>
              <a:rPr lang="pt-BR" dirty="0"/>
              <a:t>certa probabilidade que diminui com o tempo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 animBg="1"/>
      <p:bldP spid="276" grpId="0" animBg="1"/>
      <p:bldP spid="277" grpId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219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imulated Annealing"/>
          <p:cNvSpPr txBox="1"/>
          <p:nvPr/>
        </p:nvSpPr>
        <p:spPr>
          <a:xfrm>
            <a:off x="179387" y="404812"/>
            <a:ext cx="490696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914400">
              <a:lnSpc>
                <a:spcPct val="102000"/>
              </a:lnSpc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9410700" algn="l"/>
              </a:tabLst>
              <a:defRPr sz="3200" b="1" i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Simulated Annealing</a:t>
            </a:r>
          </a:p>
        </p:txBody>
      </p:sp>
      <p:pic>
        <p:nvPicPr>
          <p:cNvPr id="275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1150" y="2989621"/>
            <a:ext cx="4383088" cy="1482726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ΔE = Avaliação[próximo_nó] –…"/>
          <p:cNvSpPr txBox="1"/>
          <p:nvPr/>
        </p:nvSpPr>
        <p:spPr>
          <a:xfrm>
            <a:off x="5454650" y="1877737"/>
            <a:ext cx="4319588" cy="222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914400">
              <a:lnSpc>
                <a:spcPct val="95000"/>
              </a:lnSpc>
              <a:spcBef>
                <a:spcPts val="6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  <a:tab pos="9410700" algn="l"/>
              </a:tabLst>
              <a:defRPr sz="2000">
                <a:latin typeface="Symbol"/>
                <a:ea typeface="Symbol"/>
                <a:cs typeface="Symbol"/>
                <a:sym typeface="Symbol"/>
              </a:defRPr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Se </a:t>
            </a:r>
            <a:r>
              <a:rPr dirty="0" smtClean="0"/>
              <a:t>D</a:t>
            </a:r>
            <a:r>
              <a:rPr dirty="0" smtClean="0">
                <a:latin typeface="Tahoma"/>
                <a:ea typeface="Tahoma"/>
                <a:cs typeface="Tahoma"/>
                <a:sym typeface="Tahoma"/>
              </a:rPr>
              <a:t>E </a:t>
            </a:r>
            <a:r>
              <a:rPr lang="en-US" dirty="0" smtClean="0">
                <a:latin typeface="Tahoma"/>
                <a:ea typeface="Tahoma"/>
                <a:cs typeface="Tahoma"/>
                <a:sym typeface="Tahoma"/>
              </a:rPr>
              <a:t>&lt; 0 </a:t>
            </a:r>
            <a:r>
              <a:rPr lang="en-US" dirty="0" err="1" smtClean="0">
                <a:latin typeface="Tahoma"/>
                <a:ea typeface="Tahoma"/>
                <a:cs typeface="Tahoma"/>
                <a:sym typeface="Tahoma"/>
              </a:rPr>
              <a:t>então</a:t>
            </a:r>
            <a:endParaRPr lang="en-US" dirty="0" smtClean="0">
              <a:latin typeface="Tahoma"/>
              <a:ea typeface="Tahoma"/>
              <a:cs typeface="Tahoma"/>
              <a:sym typeface="Tahoma"/>
            </a:endParaRPr>
          </a:p>
          <a:p>
            <a:pPr defTabSz="914400">
              <a:lnSpc>
                <a:spcPct val="95000"/>
              </a:lnSpc>
              <a:spcBef>
                <a:spcPts val="6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  <a:tab pos="9410700" algn="l"/>
              </a:tabLst>
              <a:defRPr sz="2000">
                <a:latin typeface="Symbol"/>
                <a:ea typeface="Symbol"/>
                <a:cs typeface="Symbol"/>
                <a:sym typeface="Symbol"/>
              </a:defRPr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lang="en-US" dirty="0" smtClean="0">
                <a:latin typeface="Tahoma"/>
                <a:ea typeface="Tahoma"/>
                <a:cs typeface="Tahoma"/>
                <a:sym typeface="Tahoma"/>
              </a:rPr>
              <a:t>se              &gt; random [0, 1] (*) </a:t>
            </a:r>
          </a:p>
          <a:p>
            <a:pPr defTabSz="914400">
              <a:lnSpc>
                <a:spcPct val="95000"/>
              </a:lnSpc>
              <a:spcBef>
                <a:spcPts val="6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  <a:tab pos="9410700" algn="l"/>
              </a:tabLst>
              <a:defRPr sz="2000">
                <a:latin typeface="Symbol"/>
                <a:ea typeface="Symbol"/>
                <a:cs typeface="Symbol"/>
                <a:sym typeface="Symbol"/>
              </a:defRPr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dirty="0" smtClean="0">
                <a:latin typeface="Tahoma"/>
                <a:ea typeface="Tahoma"/>
                <a:cs typeface="Tahoma"/>
                <a:sym typeface="Tahoma"/>
              </a:rPr>
              <a:t>          </a:t>
            </a:r>
            <a:r>
              <a:rPr lang="en-US" dirty="0" err="1" smtClean="0">
                <a:latin typeface="Tahoma"/>
                <a:ea typeface="Tahoma"/>
                <a:cs typeface="Tahoma"/>
                <a:sym typeface="Tahoma"/>
              </a:rPr>
              <a:t>permite</a:t>
            </a:r>
            <a:r>
              <a:rPr lang="en-US" dirty="0" smtClean="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dirty="0" err="1" smtClean="0">
                <a:latin typeface="Tahoma"/>
                <a:ea typeface="Tahoma"/>
                <a:cs typeface="Tahoma"/>
                <a:sym typeface="Tahoma"/>
              </a:rPr>
              <a:t>retrocesso</a:t>
            </a:r>
            <a:r>
              <a:rPr lang="en-US" dirty="0" smtClean="0">
                <a:latin typeface="Tahoma"/>
                <a:ea typeface="Tahoma"/>
                <a:cs typeface="Tahoma"/>
                <a:sym typeface="Tahoma"/>
              </a:rPr>
              <a:t> !</a:t>
            </a:r>
          </a:p>
          <a:p>
            <a:pPr defTabSz="914400">
              <a:lnSpc>
                <a:spcPct val="95000"/>
              </a:lnSpc>
              <a:spcBef>
                <a:spcPts val="6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  <a:tab pos="9410700" algn="l"/>
              </a:tabLst>
              <a:defRPr sz="2000">
                <a:latin typeface="Symbol"/>
                <a:ea typeface="Symbol"/>
                <a:cs typeface="Symbol"/>
                <a:sym typeface="Symbol"/>
              </a:defRPr>
            </a:pPr>
            <a:endParaRPr dirty="0"/>
          </a:p>
          <a:p>
            <a:pPr defTabSz="914400">
              <a:lnSpc>
                <a:spcPct val="94000"/>
              </a:lnSpc>
              <a:spcBef>
                <a:spcPts val="6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  <a:tab pos="9410700" algn="l"/>
              </a:tabLst>
              <a:defRPr sz="2000">
                <a:latin typeface="Tahoma"/>
                <a:ea typeface="Tahoma"/>
                <a:cs typeface="Tahoma"/>
                <a:sym typeface="Tahoma"/>
              </a:defRPr>
            </a:pPr>
            <a:endParaRPr lang="en-US" dirty="0" smtClean="0"/>
          </a:p>
          <a:p>
            <a:pPr defTabSz="914400">
              <a:lnSpc>
                <a:spcPct val="94000"/>
              </a:lnSpc>
              <a:spcBef>
                <a:spcPts val="6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  <a:tab pos="9410700" algn="l"/>
              </a:tabLst>
              <a:defRPr sz="2000">
                <a:latin typeface="Tahoma"/>
                <a:ea typeface="Tahoma"/>
                <a:cs typeface="Tahoma"/>
                <a:sym typeface="Tahoma"/>
              </a:defRPr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9" name="e ΔE/T"/>
          <p:cNvSpPr txBox="1"/>
          <p:nvPr/>
        </p:nvSpPr>
        <p:spPr>
          <a:xfrm>
            <a:off x="6335346" y="2211328"/>
            <a:ext cx="1023938" cy="40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ct val="102000"/>
              </a:lnSpc>
              <a:spcBef>
                <a:spcPts val="6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  <a:tab pos="9410700" algn="l"/>
              </a:tabLst>
              <a:defRPr sz="3200">
                <a:latin typeface="Tahoma"/>
                <a:ea typeface="Tahoma"/>
                <a:cs typeface="Tahoma"/>
                <a:sym typeface="Tahoma"/>
              </a:defRPr>
            </a:pPr>
            <a:r>
              <a:rPr sz="2800" dirty="0"/>
              <a:t>e </a:t>
            </a:r>
            <a:r>
              <a:rPr sz="2800" baseline="33000" dirty="0">
                <a:latin typeface="Symbol"/>
                <a:ea typeface="Symbol"/>
                <a:cs typeface="Symbol"/>
                <a:sym typeface="Symbol"/>
              </a:rPr>
              <a:t>D</a:t>
            </a:r>
            <a:r>
              <a:rPr sz="2800" baseline="33000" dirty="0"/>
              <a:t>E/T</a:t>
            </a:r>
          </a:p>
        </p:txBody>
      </p:sp>
      <p:sp>
        <p:nvSpPr>
          <p:cNvPr id="3" name="Retângulo 2"/>
          <p:cNvSpPr/>
          <p:nvPr/>
        </p:nvSpPr>
        <p:spPr>
          <a:xfrm>
            <a:off x="5454650" y="1006264"/>
            <a:ext cx="3712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latin typeface="Tahoma"/>
                <a:ea typeface="Tahoma"/>
                <a:cs typeface="Tahoma"/>
                <a:sym typeface="Tahoma"/>
              </a:rPr>
              <a:t>Distribuição</a:t>
            </a:r>
            <a:r>
              <a:rPr lang="en-US" sz="2400" dirty="0" smtClean="0">
                <a:latin typeface="Tahoma"/>
                <a:ea typeface="Tahoma"/>
                <a:cs typeface="Tahoma"/>
                <a:sym typeface="Tahoma"/>
              </a:rPr>
              <a:t> de </a:t>
            </a:r>
            <a:r>
              <a:rPr lang="en-US" sz="2400" i="1" dirty="0" smtClean="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Boltzmann</a:t>
            </a:r>
            <a:endParaRPr lang="pt-BR" sz="2400" i="1" dirty="0">
              <a:solidFill>
                <a:srgbClr val="C00000"/>
              </a:solidFill>
            </a:endParaRPr>
          </a:p>
        </p:txBody>
      </p:sp>
      <p:sp>
        <p:nvSpPr>
          <p:cNvPr id="11" name="e ΔE/T"/>
          <p:cNvSpPr txBox="1"/>
          <p:nvPr/>
        </p:nvSpPr>
        <p:spPr>
          <a:xfrm>
            <a:off x="5624695" y="4942113"/>
            <a:ext cx="4151586" cy="704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914400">
              <a:lnSpc>
                <a:spcPct val="102000"/>
              </a:lnSpc>
              <a:spcBef>
                <a:spcPts val="6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  <a:tab pos="9410700" algn="l"/>
              </a:tabLst>
              <a:defRPr sz="3200">
                <a:latin typeface="Tahoma"/>
                <a:ea typeface="Tahoma"/>
                <a:cs typeface="Tahoma"/>
                <a:sym typeface="Tahoma"/>
              </a:defRPr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Symbol"/>
              </a:rPr>
              <a:t>(*) OU</a:t>
            </a:r>
          </a:p>
          <a:p>
            <a:pPr defTabSz="914400">
              <a:lnSpc>
                <a:spcPct val="102000"/>
              </a:lnSpc>
              <a:spcBef>
                <a:spcPts val="6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  <a:tab pos="9410700" algn="l"/>
              </a:tabLst>
              <a:defRPr sz="3200">
                <a:latin typeface="Tahoma"/>
                <a:ea typeface="Tahoma"/>
                <a:cs typeface="Tahoma"/>
                <a:sym typeface="Tahoma"/>
              </a:defRPr>
            </a:pPr>
            <a:r>
              <a:rPr sz="2000" dirty="0" smtClean="0">
                <a:latin typeface="Symbol"/>
                <a:ea typeface="Symbol"/>
                <a:cs typeface="Symbol"/>
                <a:sym typeface="Symbol"/>
              </a:rPr>
              <a:t>D</a:t>
            </a:r>
            <a:r>
              <a:rPr sz="2000" dirty="0" smtClean="0"/>
              <a:t>E</a:t>
            </a:r>
            <a:r>
              <a:rPr lang="en-US" sz="2000" dirty="0" smtClean="0"/>
              <a:t> &gt; T * </a:t>
            </a:r>
            <a:r>
              <a:rPr lang="en-US" sz="2000" dirty="0" smtClean="0"/>
              <a:t>ln (random </a:t>
            </a:r>
            <a:r>
              <a:rPr lang="en-US" sz="2000" dirty="0" smtClean="0"/>
              <a:t>[0, 1</a:t>
            </a:r>
            <a:r>
              <a:rPr lang="en-US" sz="2000" dirty="0" smtClean="0"/>
              <a:t>]) 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930069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9504701" y="6480175"/>
            <a:ext cx="393362" cy="36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80" name="function SIMULATED-ANNEALING(problem, schedule) return a solution state…"/>
          <p:cNvSpPr txBox="1"/>
          <p:nvPr/>
        </p:nvSpPr>
        <p:spPr>
          <a:xfrm>
            <a:off x="0" y="1131887"/>
            <a:ext cx="9907588" cy="4166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lnSpc>
                <a:spcPct val="79000"/>
              </a:lnSpc>
              <a:spcBef>
                <a:spcPts val="300"/>
              </a:spcBef>
              <a:tabLst>
                <a:tab pos="342900" algn="l"/>
                <a:tab pos="787400" algn="l"/>
                <a:tab pos="1231900" algn="l"/>
                <a:tab pos="1689100" algn="l"/>
                <a:tab pos="2133600" algn="l"/>
                <a:tab pos="2578100" algn="l"/>
                <a:tab pos="3035300" algn="l"/>
                <a:tab pos="3479800" algn="l"/>
                <a:tab pos="3924300" algn="l"/>
                <a:tab pos="4381500" algn="l"/>
                <a:tab pos="4826000" algn="l"/>
                <a:tab pos="5283200" algn="l"/>
                <a:tab pos="5727700" algn="l"/>
                <a:tab pos="6172200" algn="l"/>
                <a:tab pos="6629400" algn="l"/>
                <a:tab pos="7073900" algn="l"/>
                <a:tab pos="7518400" algn="l"/>
                <a:tab pos="7975600" algn="l"/>
                <a:tab pos="8420100" algn="l"/>
                <a:tab pos="8864600" algn="l"/>
                <a:tab pos="9321800" algn="l"/>
                <a:tab pos="9410700" algn="l"/>
              </a:tabLst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function</a:t>
            </a:r>
            <a:r>
              <a:rPr b="0" dirty="0"/>
              <a:t> SIMULATED-ANNEALING(</a:t>
            </a:r>
            <a:r>
              <a:rPr b="0" i="1" dirty="0"/>
              <a:t>problem, schedule</a:t>
            </a:r>
            <a:r>
              <a:rPr b="0" dirty="0"/>
              <a:t>) </a:t>
            </a:r>
            <a:r>
              <a:rPr dirty="0"/>
              <a:t>return</a:t>
            </a:r>
            <a:r>
              <a:rPr b="0" dirty="0"/>
              <a:t> a solution state</a:t>
            </a:r>
          </a:p>
          <a:p>
            <a:pPr>
              <a:lnSpc>
                <a:spcPct val="71000"/>
              </a:lnSpc>
              <a:spcBef>
                <a:spcPts val="300"/>
              </a:spcBef>
              <a:tabLst>
                <a:tab pos="342900" algn="l"/>
                <a:tab pos="787400" algn="l"/>
                <a:tab pos="1231900" algn="l"/>
                <a:tab pos="1689100" algn="l"/>
                <a:tab pos="2133600" algn="l"/>
                <a:tab pos="2578100" algn="l"/>
                <a:tab pos="3035300" algn="l"/>
                <a:tab pos="3479800" algn="l"/>
                <a:tab pos="3924300" algn="l"/>
                <a:tab pos="4381500" algn="l"/>
                <a:tab pos="4826000" algn="l"/>
                <a:tab pos="5283200" algn="l"/>
                <a:tab pos="5727700" algn="l"/>
                <a:tab pos="6172200" algn="l"/>
                <a:tab pos="6629400" algn="l"/>
                <a:tab pos="7073900" algn="l"/>
                <a:tab pos="7518400" algn="l"/>
                <a:tab pos="7975600" algn="l"/>
                <a:tab pos="8420100" algn="l"/>
                <a:tab pos="8864600" algn="l"/>
                <a:tab pos="9321800" algn="l"/>
                <a:tab pos="9410700" algn="l"/>
              </a:tabLst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	</a:t>
            </a:r>
            <a:r>
              <a:rPr b="1" dirty="0"/>
              <a:t>input:</a:t>
            </a:r>
            <a:r>
              <a:rPr dirty="0"/>
              <a:t> </a:t>
            </a:r>
            <a:r>
              <a:rPr i="1" dirty="0"/>
              <a:t>problem</a:t>
            </a:r>
            <a:r>
              <a:rPr dirty="0"/>
              <a:t>, a problem</a:t>
            </a:r>
          </a:p>
          <a:p>
            <a:pPr>
              <a:lnSpc>
                <a:spcPct val="71000"/>
              </a:lnSpc>
              <a:spcBef>
                <a:spcPts val="300"/>
              </a:spcBef>
              <a:tabLst>
                <a:tab pos="342900" algn="l"/>
                <a:tab pos="787400" algn="l"/>
                <a:tab pos="1231900" algn="l"/>
                <a:tab pos="1689100" algn="l"/>
                <a:tab pos="2133600" algn="l"/>
                <a:tab pos="2578100" algn="l"/>
                <a:tab pos="3035300" algn="l"/>
                <a:tab pos="3479800" algn="l"/>
                <a:tab pos="3924300" algn="l"/>
                <a:tab pos="4381500" algn="l"/>
                <a:tab pos="4826000" algn="l"/>
                <a:tab pos="5283200" algn="l"/>
                <a:tab pos="5727700" algn="l"/>
                <a:tab pos="6172200" algn="l"/>
                <a:tab pos="6629400" algn="l"/>
                <a:tab pos="7073900" algn="l"/>
                <a:tab pos="7518400" algn="l"/>
                <a:tab pos="7975600" algn="l"/>
                <a:tab pos="8420100" algn="l"/>
                <a:tab pos="8864600" algn="l"/>
                <a:tab pos="9321800" algn="l"/>
                <a:tab pos="9410700" algn="l"/>
              </a:tabLst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		   </a:t>
            </a:r>
            <a:r>
              <a:rPr i="1" dirty="0"/>
              <a:t>schedule</a:t>
            </a:r>
            <a:r>
              <a:rPr dirty="0"/>
              <a:t>, a mapping from time to temperature</a:t>
            </a:r>
          </a:p>
          <a:p>
            <a:pPr>
              <a:lnSpc>
                <a:spcPct val="71000"/>
              </a:lnSpc>
              <a:spcBef>
                <a:spcPts val="300"/>
              </a:spcBef>
              <a:tabLst>
                <a:tab pos="342900" algn="l"/>
                <a:tab pos="787400" algn="l"/>
                <a:tab pos="1231900" algn="l"/>
                <a:tab pos="1689100" algn="l"/>
                <a:tab pos="2133600" algn="l"/>
                <a:tab pos="2578100" algn="l"/>
                <a:tab pos="3035300" algn="l"/>
                <a:tab pos="3479800" algn="l"/>
                <a:tab pos="3924300" algn="l"/>
                <a:tab pos="4381500" algn="l"/>
                <a:tab pos="4826000" algn="l"/>
                <a:tab pos="5283200" algn="l"/>
                <a:tab pos="5727700" algn="l"/>
                <a:tab pos="6172200" algn="l"/>
                <a:tab pos="6629400" algn="l"/>
                <a:tab pos="7073900" algn="l"/>
                <a:tab pos="7518400" algn="l"/>
                <a:tab pos="7975600" algn="l"/>
                <a:tab pos="8420100" algn="l"/>
                <a:tab pos="8864600" algn="l"/>
                <a:tab pos="9321800" algn="l"/>
                <a:tab pos="9410700" algn="l"/>
              </a:tabLst>
              <a:defRPr sz="2200" i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	</a:t>
            </a:r>
            <a:r>
              <a:rPr b="1" i="0" dirty="0"/>
              <a:t>local variables: </a:t>
            </a:r>
            <a:r>
              <a:rPr dirty="0"/>
              <a:t>current</a:t>
            </a:r>
            <a:r>
              <a:rPr b="1" i="0" dirty="0"/>
              <a:t>, </a:t>
            </a:r>
            <a:r>
              <a:rPr i="0" dirty="0"/>
              <a:t>a node.</a:t>
            </a:r>
          </a:p>
          <a:p>
            <a:pPr>
              <a:lnSpc>
                <a:spcPct val="71000"/>
              </a:lnSpc>
              <a:spcBef>
                <a:spcPts val="300"/>
              </a:spcBef>
              <a:tabLst>
                <a:tab pos="342900" algn="l"/>
                <a:tab pos="787400" algn="l"/>
                <a:tab pos="1231900" algn="l"/>
                <a:tab pos="1689100" algn="l"/>
                <a:tab pos="2133600" algn="l"/>
                <a:tab pos="2578100" algn="l"/>
                <a:tab pos="3035300" algn="l"/>
                <a:tab pos="3479800" algn="l"/>
                <a:tab pos="3924300" algn="l"/>
                <a:tab pos="4381500" algn="l"/>
                <a:tab pos="4826000" algn="l"/>
                <a:tab pos="5283200" algn="l"/>
                <a:tab pos="5727700" algn="l"/>
                <a:tab pos="6172200" algn="l"/>
                <a:tab pos="6629400" algn="l"/>
                <a:tab pos="7073900" algn="l"/>
                <a:tab pos="7518400" algn="l"/>
                <a:tab pos="7975600" algn="l"/>
                <a:tab pos="8420100" algn="l"/>
                <a:tab pos="8864600" algn="l"/>
                <a:tab pos="9321800" algn="l"/>
                <a:tab pos="9410700" algn="l"/>
              </a:tabLst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			            </a:t>
            </a:r>
            <a:r>
              <a:rPr b="0" i="1" dirty="0"/>
              <a:t>next</a:t>
            </a:r>
            <a:r>
              <a:rPr dirty="0"/>
              <a:t>, </a:t>
            </a:r>
            <a:r>
              <a:rPr b="0" dirty="0"/>
              <a:t>a node.</a:t>
            </a:r>
          </a:p>
          <a:p>
            <a:pPr>
              <a:lnSpc>
                <a:spcPct val="71000"/>
              </a:lnSpc>
              <a:spcBef>
                <a:spcPts val="300"/>
              </a:spcBef>
              <a:tabLst>
                <a:tab pos="342900" algn="l"/>
                <a:tab pos="787400" algn="l"/>
                <a:tab pos="1231900" algn="l"/>
                <a:tab pos="1689100" algn="l"/>
                <a:tab pos="2133600" algn="l"/>
                <a:tab pos="2578100" algn="l"/>
                <a:tab pos="3035300" algn="l"/>
                <a:tab pos="3479800" algn="l"/>
                <a:tab pos="3924300" algn="l"/>
                <a:tab pos="4381500" algn="l"/>
                <a:tab pos="4826000" algn="l"/>
                <a:tab pos="5283200" algn="l"/>
                <a:tab pos="5727700" algn="l"/>
                <a:tab pos="6172200" algn="l"/>
                <a:tab pos="6629400" algn="l"/>
                <a:tab pos="7073900" algn="l"/>
                <a:tab pos="7518400" algn="l"/>
                <a:tab pos="7975600" algn="l"/>
                <a:tab pos="8420100" algn="l"/>
                <a:tab pos="8864600" algn="l"/>
                <a:tab pos="9321800" algn="l"/>
                <a:tab pos="9410700" algn="l"/>
              </a:tabLst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			            </a:t>
            </a:r>
            <a:r>
              <a:rPr b="0" i="1" dirty="0"/>
              <a:t>T</a:t>
            </a:r>
            <a:r>
              <a:rPr dirty="0"/>
              <a:t>, </a:t>
            </a:r>
            <a:r>
              <a:rPr b="0" dirty="0"/>
              <a:t>a “temperature”</a:t>
            </a:r>
            <a:r>
              <a:rPr b="0" i="1" dirty="0"/>
              <a:t>	</a:t>
            </a:r>
            <a:endParaRPr i="1" dirty="0"/>
          </a:p>
          <a:p>
            <a:pPr>
              <a:lnSpc>
                <a:spcPct val="71000"/>
              </a:lnSpc>
              <a:spcBef>
                <a:spcPts val="300"/>
              </a:spcBef>
              <a:tabLst>
                <a:tab pos="342900" algn="l"/>
                <a:tab pos="787400" algn="l"/>
                <a:tab pos="1231900" algn="l"/>
                <a:tab pos="1689100" algn="l"/>
                <a:tab pos="2133600" algn="l"/>
                <a:tab pos="2578100" algn="l"/>
                <a:tab pos="3035300" algn="l"/>
                <a:tab pos="3479800" algn="l"/>
                <a:tab pos="3924300" algn="l"/>
                <a:tab pos="4381500" algn="l"/>
                <a:tab pos="4826000" algn="l"/>
                <a:tab pos="5283200" algn="l"/>
                <a:tab pos="5727700" algn="l"/>
                <a:tab pos="6172200" algn="l"/>
                <a:tab pos="6629400" algn="l"/>
                <a:tab pos="7073900" algn="l"/>
                <a:tab pos="7518400" algn="l"/>
                <a:tab pos="7975600" algn="l"/>
                <a:tab pos="8420100" algn="l"/>
                <a:tab pos="8864600" algn="l"/>
                <a:tab pos="9321800" algn="l"/>
                <a:tab pos="9410700" algn="l"/>
              </a:tabLst>
              <a:defRPr sz="2200" i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	current </a:t>
            </a:r>
            <a:r>
              <a:rPr sz="1400" i="0" dirty="0">
                <a:latin typeface="Symbol"/>
                <a:ea typeface="Symbol"/>
                <a:cs typeface="Symbol"/>
                <a:sym typeface="Symbol"/>
              </a:rPr>
              <a:t>¬</a:t>
            </a:r>
            <a:r>
              <a:rPr dirty="0"/>
              <a:t> </a:t>
            </a:r>
            <a:r>
              <a:rPr i="0" dirty="0"/>
              <a:t>MAKE-NODE(INITIAL-STATE[</a:t>
            </a:r>
            <a:r>
              <a:rPr dirty="0"/>
              <a:t>problem</a:t>
            </a:r>
            <a:r>
              <a:rPr i="0" dirty="0"/>
              <a:t>])</a:t>
            </a:r>
          </a:p>
          <a:p>
            <a:pPr>
              <a:lnSpc>
                <a:spcPct val="71000"/>
              </a:lnSpc>
              <a:spcBef>
                <a:spcPts val="300"/>
              </a:spcBef>
              <a:tabLst>
                <a:tab pos="342900" algn="l"/>
                <a:tab pos="787400" algn="l"/>
                <a:tab pos="1231900" algn="l"/>
                <a:tab pos="1689100" algn="l"/>
                <a:tab pos="2133600" algn="l"/>
                <a:tab pos="2578100" algn="l"/>
                <a:tab pos="3035300" algn="l"/>
                <a:tab pos="3479800" algn="l"/>
                <a:tab pos="3924300" algn="l"/>
                <a:tab pos="4381500" algn="l"/>
                <a:tab pos="4826000" algn="l"/>
                <a:tab pos="5283200" algn="l"/>
                <a:tab pos="5727700" algn="l"/>
                <a:tab pos="6172200" algn="l"/>
                <a:tab pos="6629400" algn="l"/>
                <a:tab pos="7073900" algn="l"/>
                <a:tab pos="7518400" algn="l"/>
                <a:tab pos="7975600" algn="l"/>
                <a:tab pos="8420100" algn="l"/>
                <a:tab pos="8864600" algn="l"/>
                <a:tab pos="9321800" algn="l"/>
                <a:tab pos="9410700" algn="l"/>
              </a:tabLst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	</a:t>
            </a:r>
            <a:r>
              <a:rPr b="1" dirty="0"/>
              <a:t>for t </a:t>
            </a:r>
            <a:r>
              <a:rPr sz="1400" dirty="0">
                <a:latin typeface="Symbol"/>
                <a:ea typeface="Symbol"/>
                <a:cs typeface="Symbol"/>
                <a:sym typeface="Symbol"/>
              </a:rPr>
              <a:t>¬</a:t>
            </a:r>
            <a:r>
              <a:rPr b="1" dirty="0"/>
              <a:t> 1 to </a:t>
            </a:r>
            <a:r>
              <a:rPr sz="2800" b="1" dirty="0"/>
              <a:t>∞</a:t>
            </a:r>
            <a:r>
              <a:rPr b="1" dirty="0"/>
              <a:t> do</a:t>
            </a:r>
          </a:p>
          <a:p>
            <a:pPr>
              <a:lnSpc>
                <a:spcPct val="71000"/>
              </a:lnSpc>
              <a:spcBef>
                <a:spcPts val="300"/>
              </a:spcBef>
              <a:tabLst>
                <a:tab pos="342900" algn="l"/>
                <a:tab pos="787400" algn="l"/>
                <a:tab pos="1231900" algn="l"/>
                <a:tab pos="1689100" algn="l"/>
                <a:tab pos="2133600" algn="l"/>
                <a:tab pos="2578100" algn="l"/>
                <a:tab pos="3035300" algn="l"/>
                <a:tab pos="3479800" algn="l"/>
                <a:tab pos="3924300" algn="l"/>
                <a:tab pos="4381500" algn="l"/>
                <a:tab pos="4826000" algn="l"/>
                <a:tab pos="5283200" algn="l"/>
                <a:tab pos="5727700" algn="l"/>
                <a:tab pos="6172200" algn="l"/>
                <a:tab pos="6629400" algn="l"/>
                <a:tab pos="7073900" algn="l"/>
                <a:tab pos="7518400" algn="l"/>
                <a:tab pos="7975600" algn="l"/>
                <a:tab pos="8420100" algn="l"/>
                <a:tab pos="8864600" algn="l"/>
                <a:tab pos="9321800" algn="l"/>
                <a:tab pos="9410700" algn="l"/>
              </a:tabLst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		</a:t>
            </a:r>
            <a:r>
              <a:rPr b="0" i="1" dirty="0"/>
              <a:t>T </a:t>
            </a:r>
            <a:r>
              <a:rPr sz="1400" b="0" dirty="0">
                <a:latin typeface="Symbol"/>
                <a:ea typeface="Symbol"/>
                <a:cs typeface="Symbol"/>
                <a:sym typeface="Symbol"/>
              </a:rPr>
              <a:t>¬</a:t>
            </a:r>
            <a:r>
              <a:rPr b="0" i="1" dirty="0"/>
              <a:t> schedule</a:t>
            </a:r>
            <a:r>
              <a:rPr b="0" dirty="0"/>
              <a:t>[</a:t>
            </a:r>
            <a:r>
              <a:rPr b="0" i="1" dirty="0"/>
              <a:t>t</a:t>
            </a:r>
            <a:r>
              <a:rPr b="0" dirty="0"/>
              <a:t>]</a:t>
            </a:r>
          </a:p>
          <a:p>
            <a:pPr>
              <a:lnSpc>
                <a:spcPct val="71000"/>
              </a:lnSpc>
              <a:spcBef>
                <a:spcPts val="300"/>
              </a:spcBef>
              <a:tabLst>
                <a:tab pos="342900" algn="l"/>
                <a:tab pos="787400" algn="l"/>
                <a:tab pos="1231900" algn="l"/>
                <a:tab pos="1689100" algn="l"/>
                <a:tab pos="2133600" algn="l"/>
                <a:tab pos="2578100" algn="l"/>
                <a:tab pos="3035300" algn="l"/>
                <a:tab pos="3479800" algn="l"/>
                <a:tab pos="3924300" algn="l"/>
                <a:tab pos="4381500" algn="l"/>
                <a:tab pos="4826000" algn="l"/>
                <a:tab pos="5283200" algn="l"/>
                <a:tab pos="5727700" algn="l"/>
                <a:tab pos="6172200" algn="l"/>
                <a:tab pos="6629400" algn="l"/>
                <a:tab pos="7073900" algn="l"/>
                <a:tab pos="7518400" algn="l"/>
                <a:tab pos="7975600" algn="l"/>
                <a:tab pos="8420100" algn="l"/>
                <a:tab pos="8864600" algn="l"/>
                <a:tab pos="9321800" algn="l"/>
                <a:tab pos="9410700" algn="l"/>
              </a:tabLst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		</a:t>
            </a:r>
            <a:r>
              <a:rPr b="1" dirty="0"/>
              <a:t>if</a:t>
            </a:r>
            <a:r>
              <a:rPr dirty="0"/>
              <a:t> </a:t>
            </a:r>
            <a:r>
              <a:rPr i="1" dirty="0"/>
              <a:t>T = 0</a:t>
            </a:r>
            <a:r>
              <a:rPr dirty="0"/>
              <a:t> </a:t>
            </a:r>
            <a:r>
              <a:rPr b="1" dirty="0"/>
              <a:t>then return</a:t>
            </a:r>
            <a:r>
              <a:rPr dirty="0"/>
              <a:t> </a:t>
            </a:r>
            <a:r>
              <a:rPr i="1" dirty="0"/>
              <a:t>current</a:t>
            </a:r>
          </a:p>
          <a:p>
            <a:pPr>
              <a:lnSpc>
                <a:spcPct val="71000"/>
              </a:lnSpc>
              <a:spcBef>
                <a:spcPts val="300"/>
              </a:spcBef>
              <a:tabLst>
                <a:tab pos="342900" algn="l"/>
                <a:tab pos="787400" algn="l"/>
                <a:tab pos="1231900" algn="l"/>
                <a:tab pos="1689100" algn="l"/>
                <a:tab pos="2133600" algn="l"/>
                <a:tab pos="2578100" algn="l"/>
                <a:tab pos="3035300" algn="l"/>
                <a:tab pos="3479800" algn="l"/>
                <a:tab pos="3924300" algn="l"/>
                <a:tab pos="4381500" algn="l"/>
                <a:tab pos="4826000" algn="l"/>
                <a:tab pos="5283200" algn="l"/>
                <a:tab pos="5727700" algn="l"/>
                <a:tab pos="6172200" algn="l"/>
                <a:tab pos="6629400" algn="l"/>
                <a:tab pos="7073900" algn="l"/>
                <a:tab pos="7518400" algn="l"/>
                <a:tab pos="7975600" algn="l"/>
                <a:tab pos="8420100" algn="l"/>
                <a:tab pos="8864600" algn="l"/>
                <a:tab pos="9321800" algn="l"/>
                <a:tab pos="9410700" algn="l"/>
              </a:tabLst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		</a:t>
            </a:r>
            <a:r>
              <a:rPr b="0" i="1" dirty="0"/>
              <a:t>next</a:t>
            </a:r>
            <a:r>
              <a:rPr b="0" dirty="0"/>
              <a:t> </a:t>
            </a:r>
            <a:r>
              <a:rPr sz="1400" b="0" dirty="0">
                <a:latin typeface="Symbol"/>
                <a:ea typeface="Symbol"/>
                <a:cs typeface="Symbol"/>
                <a:sym typeface="Symbol"/>
              </a:rPr>
              <a:t>¬</a:t>
            </a:r>
            <a:r>
              <a:rPr b="0" dirty="0"/>
              <a:t> a randomly selected successor of </a:t>
            </a:r>
            <a:r>
              <a:rPr b="0" i="1" dirty="0"/>
              <a:t>current</a:t>
            </a:r>
            <a:endParaRPr i="1" dirty="0"/>
          </a:p>
          <a:p>
            <a:pPr>
              <a:lnSpc>
                <a:spcPct val="71000"/>
              </a:lnSpc>
              <a:spcBef>
                <a:spcPts val="300"/>
              </a:spcBef>
              <a:tabLst>
                <a:tab pos="342900" algn="l"/>
                <a:tab pos="787400" algn="l"/>
                <a:tab pos="1231900" algn="l"/>
                <a:tab pos="1689100" algn="l"/>
                <a:tab pos="2133600" algn="l"/>
                <a:tab pos="2578100" algn="l"/>
                <a:tab pos="3035300" algn="l"/>
                <a:tab pos="3479800" algn="l"/>
                <a:tab pos="3924300" algn="l"/>
                <a:tab pos="4381500" algn="l"/>
                <a:tab pos="4826000" algn="l"/>
                <a:tab pos="5283200" algn="l"/>
                <a:tab pos="5727700" algn="l"/>
                <a:tab pos="6172200" algn="l"/>
                <a:tab pos="6629400" algn="l"/>
                <a:tab pos="7073900" algn="l"/>
                <a:tab pos="7518400" algn="l"/>
                <a:tab pos="7975600" algn="l"/>
                <a:tab pos="8420100" algn="l"/>
                <a:tab pos="8864600" algn="l"/>
                <a:tab pos="9321800" algn="l"/>
                <a:tab pos="9410700" algn="l"/>
              </a:tabLst>
              <a:defRPr sz="2200" i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		∆E</a:t>
            </a:r>
            <a:r>
              <a:rPr i="0" dirty="0"/>
              <a:t> </a:t>
            </a:r>
            <a:r>
              <a:rPr sz="1400" i="0" dirty="0">
                <a:latin typeface="Symbol"/>
                <a:ea typeface="Symbol"/>
                <a:cs typeface="Symbol"/>
                <a:sym typeface="Symbol"/>
              </a:rPr>
              <a:t>¬</a:t>
            </a:r>
            <a:r>
              <a:rPr i="0" dirty="0"/>
              <a:t> </a:t>
            </a:r>
            <a:r>
              <a:rPr dirty="0"/>
              <a:t> </a:t>
            </a:r>
            <a:r>
              <a:rPr i="0" dirty="0"/>
              <a:t>VALUE[</a:t>
            </a:r>
            <a:r>
              <a:rPr dirty="0"/>
              <a:t>next</a:t>
            </a:r>
            <a:r>
              <a:rPr i="0" dirty="0"/>
              <a:t>] - VALUE[</a:t>
            </a:r>
            <a:r>
              <a:rPr dirty="0"/>
              <a:t>current</a:t>
            </a:r>
            <a:r>
              <a:rPr i="0" dirty="0"/>
              <a:t>]</a:t>
            </a:r>
          </a:p>
          <a:p>
            <a:pPr>
              <a:lnSpc>
                <a:spcPct val="71000"/>
              </a:lnSpc>
              <a:spcBef>
                <a:spcPts val="300"/>
              </a:spcBef>
              <a:tabLst>
                <a:tab pos="342900" algn="l"/>
                <a:tab pos="787400" algn="l"/>
                <a:tab pos="1231900" algn="l"/>
                <a:tab pos="1689100" algn="l"/>
                <a:tab pos="2133600" algn="l"/>
                <a:tab pos="2578100" algn="l"/>
                <a:tab pos="3035300" algn="l"/>
                <a:tab pos="3479800" algn="l"/>
                <a:tab pos="3924300" algn="l"/>
                <a:tab pos="4381500" algn="l"/>
                <a:tab pos="4826000" algn="l"/>
                <a:tab pos="5283200" algn="l"/>
                <a:tab pos="5727700" algn="l"/>
                <a:tab pos="6172200" algn="l"/>
                <a:tab pos="6629400" algn="l"/>
                <a:tab pos="7073900" algn="l"/>
                <a:tab pos="7518400" algn="l"/>
                <a:tab pos="7975600" algn="l"/>
                <a:tab pos="8420100" algn="l"/>
                <a:tab pos="8864600" algn="l"/>
                <a:tab pos="9321800" algn="l"/>
                <a:tab pos="9410700" algn="l"/>
              </a:tabLst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		</a:t>
            </a:r>
            <a:r>
              <a:rPr b="1" dirty="0"/>
              <a:t>if</a:t>
            </a:r>
            <a:r>
              <a:rPr dirty="0"/>
              <a:t> </a:t>
            </a:r>
            <a:r>
              <a:rPr i="1" dirty="0"/>
              <a:t>∆E &gt; </a:t>
            </a:r>
            <a:r>
              <a:rPr dirty="0"/>
              <a:t>0 </a:t>
            </a:r>
            <a:r>
              <a:rPr b="1" dirty="0"/>
              <a:t>then </a:t>
            </a:r>
            <a:r>
              <a:rPr i="1" dirty="0"/>
              <a:t>current</a:t>
            </a:r>
            <a:r>
              <a:rPr dirty="0"/>
              <a:t> </a:t>
            </a:r>
            <a:r>
              <a:rPr sz="1400" dirty="0">
                <a:latin typeface="Symbol"/>
                <a:ea typeface="Symbol"/>
                <a:cs typeface="Symbol"/>
                <a:sym typeface="Symbol"/>
              </a:rPr>
              <a:t>¬</a:t>
            </a:r>
            <a:r>
              <a:rPr dirty="0"/>
              <a:t> </a:t>
            </a:r>
            <a:r>
              <a:rPr i="1" dirty="0"/>
              <a:t>next </a:t>
            </a:r>
          </a:p>
          <a:p>
            <a:pPr>
              <a:lnSpc>
                <a:spcPct val="71000"/>
              </a:lnSpc>
              <a:spcBef>
                <a:spcPts val="300"/>
              </a:spcBef>
              <a:tabLst>
                <a:tab pos="342900" algn="l"/>
                <a:tab pos="787400" algn="l"/>
                <a:tab pos="1231900" algn="l"/>
                <a:tab pos="1689100" algn="l"/>
                <a:tab pos="2133600" algn="l"/>
                <a:tab pos="2578100" algn="l"/>
                <a:tab pos="3035300" algn="l"/>
                <a:tab pos="3479800" algn="l"/>
                <a:tab pos="3924300" algn="l"/>
                <a:tab pos="4381500" algn="l"/>
                <a:tab pos="4826000" algn="l"/>
                <a:tab pos="5283200" algn="l"/>
                <a:tab pos="5727700" algn="l"/>
                <a:tab pos="6172200" algn="l"/>
                <a:tab pos="6629400" algn="l"/>
                <a:tab pos="7073900" algn="l"/>
                <a:tab pos="7518400" algn="l"/>
                <a:tab pos="7975600" algn="l"/>
                <a:tab pos="8420100" algn="l"/>
                <a:tab pos="8864600" algn="l"/>
                <a:tab pos="9321800" algn="l"/>
                <a:tab pos="9410700" algn="l"/>
              </a:tabLst>
              <a:defRPr sz="2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		</a:t>
            </a:r>
            <a:r>
              <a:rPr b="1" dirty="0"/>
              <a:t>else</a:t>
            </a:r>
            <a:r>
              <a:rPr dirty="0"/>
              <a:t> </a:t>
            </a:r>
            <a:r>
              <a:rPr i="1" dirty="0"/>
              <a:t>current</a:t>
            </a:r>
            <a:r>
              <a:rPr dirty="0"/>
              <a:t> </a:t>
            </a:r>
            <a:r>
              <a:rPr sz="1400" dirty="0">
                <a:latin typeface="Symbol"/>
                <a:ea typeface="Symbol"/>
                <a:cs typeface="Symbol"/>
                <a:sym typeface="Symbol"/>
              </a:rPr>
              <a:t>¬</a:t>
            </a:r>
            <a:r>
              <a:rPr dirty="0"/>
              <a:t> </a:t>
            </a:r>
            <a:r>
              <a:rPr i="1" dirty="0"/>
              <a:t>next </a:t>
            </a:r>
            <a:r>
              <a:rPr dirty="0"/>
              <a:t>only with probability </a:t>
            </a:r>
            <a:r>
              <a:rPr i="1" dirty="0"/>
              <a:t>e</a:t>
            </a:r>
            <a:r>
              <a:rPr i="1" baseline="33000" dirty="0"/>
              <a:t>∆E/T</a:t>
            </a:r>
          </a:p>
        </p:txBody>
      </p:sp>
      <p:sp>
        <p:nvSpPr>
          <p:cNvPr id="2" name="Retângulo 1"/>
          <p:cNvSpPr/>
          <p:nvPr/>
        </p:nvSpPr>
        <p:spPr>
          <a:xfrm>
            <a:off x="7333867" y="3633217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T</a:t>
            </a:r>
            <a:r>
              <a:rPr lang="pt-BR" dirty="0"/>
              <a:t> = </a:t>
            </a:r>
            <a:r>
              <a:rPr lang="pt-BR" dirty="0" err="1" smtClean="0"/>
              <a:t>c</a:t>
            </a:r>
            <a:r>
              <a:rPr lang="pt-BR" dirty="0" smtClean="0"/>
              <a:t>*</a:t>
            </a:r>
            <a:r>
              <a:rPr lang="pt-BR" dirty="0" err="1" smtClean="0"/>
              <a:t>T</a:t>
            </a:r>
            <a:r>
              <a:rPr lang="pt-BR" dirty="0" smtClean="0"/>
              <a:t>  (</a:t>
            </a:r>
            <a:r>
              <a:rPr lang="pt-BR" dirty="0" err="1" smtClean="0"/>
              <a:t>c</a:t>
            </a:r>
            <a:r>
              <a:rPr lang="pt-BR" dirty="0" smtClean="0"/>
              <a:t> = 0.8)</a:t>
            </a:r>
            <a:endParaRPr lang="pt-BR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Experimentos TSP  ..:  9 cidades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88"/>
            <a:ext cx="8725711" cy="441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903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Experimentos TSP  ..:  </a:t>
            </a:r>
            <a:r>
              <a:rPr lang="pt-BR" dirty="0" smtClean="0">
                <a:solidFill>
                  <a:schemeClr val="bg1"/>
                </a:solidFill>
              </a:rPr>
              <a:t>10 </a:t>
            </a:r>
            <a:r>
              <a:rPr lang="pt-BR" dirty="0">
                <a:solidFill>
                  <a:schemeClr val="bg1"/>
                </a:solidFill>
              </a:rPr>
              <a:t>cidades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690688"/>
            <a:ext cx="8795126" cy="425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063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Divulgação científica"/>
          <p:cNvSpPr txBox="1">
            <a:spLocks noGrp="1"/>
          </p:cNvSpPr>
          <p:nvPr>
            <p:ph type="ctrTitle" idx="4294967295"/>
          </p:nvPr>
        </p:nvSpPr>
        <p:spPr>
          <a:xfrm>
            <a:off x="1238250" y="1122362"/>
            <a:ext cx="7431088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="1">
                <a:solidFill>
                  <a:srgbClr val="000000"/>
                </a:solidFill>
              </a:defRPr>
            </a:lvl1pPr>
          </a:lstStyle>
          <a:p>
            <a:r>
              <a:t>Divulgação científica</a:t>
            </a:r>
          </a:p>
        </p:txBody>
      </p:sp>
      <p:sp>
        <p:nvSpPr>
          <p:cNvPr id="334" name="Número do Slide"/>
          <p:cNvSpPr txBox="1">
            <a:spLocks noGrp="1"/>
          </p:cNvSpPr>
          <p:nvPr>
            <p:ph type="sldNum" sz="quarter" idx="4294967295"/>
          </p:nvPr>
        </p:nvSpPr>
        <p:spPr>
          <a:xfrm>
            <a:off x="7110412" y="5721350"/>
            <a:ext cx="358414" cy="350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 defTabSz="914400"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33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500" y="1903412"/>
            <a:ext cx="2016125" cy="201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8250" y="1900237"/>
            <a:ext cx="4740275" cy="2022476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http://www.saense.com.br"/>
          <p:cNvSpPr txBox="1"/>
          <p:nvPr/>
        </p:nvSpPr>
        <p:spPr>
          <a:xfrm>
            <a:off x="3865562" y="3270250"/>
            <a:ext cx="1804886" cy="270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136" tIns="37136" rIns="37136" bIns="37136">
            <a:spAutoFit/>
          </a:bodyPr>
          <a:lstStyle>
            <a:lvl1pPr defTabSz="493712">
              <a:defRPr sz="1300"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http://www.saense.com.br</a:t>
            </a:r>
          </a:p>
        </p:txBody>
      </p:sp>
      <p:sp>
        <p:nvSpPr>
          <p:cNvPr id="338" name="https://www.facebook.com/saense/"/>
          <p:cNvSpPr txBox="1"/>
          <p:nvPr/>
        </p:nvSpPr>
        <p:spPr>
          <a:xfrm>
            <a:off x="3857624" y="3486150"/>
            <a:ext cx="2387089" cy="270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136" tIns="37136" rIns="37136" bIns="37136">
            <a:spAutoFit/>
          </a:bodyPr>
          <a:lstStyle>
            <a:lvl1pPr defTabSz="493712">
              <a:defRPr sz="1300"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https://www.facebook.com/saense/</a:t>
            </a:r>
          </a:p>
        </p:txBody>
      </p:sp>
      <p:sp>
        <p:nvSpPr>
          <p:cNvPr id="339" name="Hendrik Macedo…"/>
          <p:cNvSpPr txBox="1"/>
          <p:nvPr/>
        </p:nvSpPr>
        <p:spPr>
          <a:xfrm>
            <a:off x="1682750" y="4240212"/>
            <a:ext cx="4696733" cy="526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136" tIns="37136" rIns="37136" bIns="37136">
            <a:spAutoFit/>
          </a:bodyPr>
          <a:lstStyle/>
          <a:p>
            <a:pPr defTabSz="371475">
              <a:defRPr sz="1100" b="1">
                <a:solidFill>
                  <a:srgbClr val="323333"/>
                </a:solidFill>
              </a:defRPr>
            </a:pPr>
            <a:r>
              <a:rPr dirty="0"/>
              <a:t>Hendrik Macedo</a:t>
            </a:r>
          </a:p>
          <a:p>
            <a:pPr defTabSz="371475">
              <a:defRPr sz="1100" i="1">
                <a:solidFill>
                  <a:srgbClr val="323333"/>
                </a:solidFill>
              </a:defRPr>
            </a:pPr>
            <a:r>
              <a:rPr dirty="0"/>
              <a:t>Escreve sobre </a:t>
            </a:r>
            <a:r>
              <a:rPr u="sng" dirty="0"/>
              <a:t>Inteligência Artificial</a:t>
            </a:r>
            <a:r>
              <a:rPr dirty="0"/>
              <a:t> no Saense.</a:t>
            </a:r>
          </a:p>
          <a:p>
            <a:pPr defTabSz="371475">
              <a:defRPr sz="1100" i="1" u="sng">
                <a:solidFill>
                  <a:srgbClr val="CCCCFF"/>
                </a:solidFill>
              </a:defRPr>
            </a:pPr>
            <a:r>
              <a:rPr dirty="0"/>
              <a:t>http://www.saense.com.br/autores/artigos-publicados-por-hendrik-macedo/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Número do Slide"/>
          <p:cNvSpPr txBox="1">
            <a:spLocks noGrp="1"/>
          </p:cNvSpPr>
          <p:nvPr>
            <p:ph type="sldNum" sz="quarter" idx="4294967295"/>
          </p:nvPr>
        </p:nvSpPr>
        <p:spPr>
          <a:xfrm>
            <a:off x="8934449" y="6248400"/>
            <a:ext cx="133351" cy="2691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defTabSz="828675">
              <a:defRPr sz="1900">
                <a:solidFill>
                  <a:srgbClr val="FFFFFF"/>
                </a:solid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47" name="Problema do Caixeiro Viajante"/>
          <p:cNvSpPr txBox="1">
            <a:spLocks noGrp="1"/>
          </p:cNvSpPr>
          <p:nvPr>
            <p:ph type="title" idx="4294967295"/>
          </p:nvPr>
        </p:nvSpPr>
        <p:spPr>
          <a:xfrm>
            <a:off x="681037" y="365125"/>
            <a:ext cx="8545513" cy="13255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Problema do Caixeiro Viajante</a:t>
            </a:r>
          </a:p>
        </p:txBody>
      </p:sp>
      <p:sp>
        <p:nvSpPr>
          <p:cNvPr id="148" name="Representação por um grafo completo (todas as cidades são conectadas)."/>
          <p:cNvSpPr txBox="1">
            <a:spLocks noGrp="1"/>
          </p:cNvSpPr>
          <p:nvPr>
            <p:ph type="body" idx="4294967295"/>
          </p:nvPr>
        </p:nvSpPr>
        <p:spPr>
          <a:xfrm>
            <a:off x="681037" y="1825624"/>
            <a:ext cx="8545513" cy="4351339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Representação por um grafo completo (todas as cidades são conectadas).</a:t>
            </a:r>
          </a:p>
        </p:txBody>
      </p:sp>
      <p:pic>
        <p:nvPicPr>
          <p:cNvPr id="149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7953" y="2765229"/>
            <a:ext cx="5448224" cy="319392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(n-1) x (n-2) X … X 2 X 1 = (n-1)!"/>
          <p:cNvSpPr txBox="1"/>
          <p:nvPr/>
        </p:nvSpPr>
        <p:spPr>
          <a:xfrm>
            <a:off x="294420" y="6024124"/>
            <a:ext cx="862191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defTabSz="914400"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(n-1) x (n-2) </a:t>
            </a:r>
            <a:r>
              <a:rPr lang="en-US" dirty="0" smtClean="0"/>
              <a:t>x </a:t>
            </a:r>
            <a:r>
              <a:rPr dirty="0" smtClean="0"/>
              <a:t>… </a:t>
            </a:r>
            <a:r>
              <a:rPr lang="en-US" dirty="0" smtClean="0"/>
              <a:t>x </a:t>
            </a:r>
            <a:r>
              <a:rPr dirty="0" smtClean="0"/>
              <a:t>2 </a:t>
            </a:r>
            <a:r>
              <a:rPr lang="en-US" dirty="0" smtClean="0"/>
              <a:t>x </a:t>
            </a:r>
            <a:r>
              <a:rPr dirty="0" smtClean="0"/>
              <a:t>1 </a:t>
            </a:r>
            <a:r>
              <a:rPr dirty="0"/>
              <a:t>= </a:t>
            </a:r>
            <a:r>
              <a:rPr dirty="0">
                <a:solidFill>
                  <a:srgbClr val="FF0000"/>
                </a:solidFill>
              </a:rPr>
              <a:t>(n-1</a:t>
            </a:r>
            <a:r>
              <a:rPr dirty="0" smtClean="0">
                <a:solidFill>
                  <a:srgbClr val="FF0000"/>
                </a:solidFill>
              </a:rPr>
              <a:t>)!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</a:t>
            </a:r>
            <a:r>
              <a:rPr lang="en-US" dirty="0" err="1" smtClean="0">
                <a:solidFill>
                  <a:srgbClr val="FF0000"/>
                </a:solidFill>
              </a:rPr>
              <a:t>aminhos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diferentes</a:t>
            </a:r>
            <a:r>
              <a:rPr lang="en-US" dirty="0" smtClean="0">
                <a:solidFill>
                  <a:srgbClr val="FF0000"/>
                </a:solidFill>
              </a:rPr>
              <a:t> !!!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Número do Slide"/>
          <p:cNvSpPr txBox="1">
            <a:spLocks noGrp="1"/>
          </p:cNvSpPr>
          <p:nvPr>
            <p:ph type="sldNum" sz="quarter" idx="4294967295"/>
          </p:nvPr>
        </p:nvSpPr>
        <p:spPr>
          <a:xfrm>
            <a:off x="8822754" y="6248400"/>
            <a:ext cx="245046" cy="2691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defTabSz="828675">
              <a:defRPr sz="1900">
                <a:solidFill>
                  <a:srgbClr val="FFFFFF"/>
                </a:solid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75" name="Outra forma de modelar o problema?"/>
          <p:cNvSpPr txBox="1">
            <a:spLocks noGrp="1"/>
          </p:cNvSpPr>
          <p:nvPr>
            <p:ph type="title" idx="4294967295"/>
          </p:nvPr>
        </p:nvSpPr>
        <p:spPr>
          <a:xfrm>
            <a:off x="681037" y="365125"/>
            <a:ext cx="8809038" cy="13255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defTabSz="868680">
              <a:lnSpc>
                <a:spcPct val="90000"/>
              </a:lnSpc>
              <a:defRPr sz="418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b="1" dirty="0" smtClean="0"/>
              <a:t>Uma forma </a:t>
            </a:r>
            <a:r>
              <a:rPr b="1" dirty="0" smtClean="0"/>
              <a:t>de </a:t>
            </a:r>
            <a:r>
              <a:rPr b="1" dirty="0"/>
              <a:t>modelar o problema? </a:t>
            </a:r>
          </a:p>
        </p:txBody>
      </p:sp>
      <p:sp>
        <p:nvSpPr>
          <p:cNvPr id="176" name="Problema de Otimização (ou Busca local)…"/>
          <p:cNvSpPr txBox="1">
            <a:spLocks noGrp="1"/>
          </p:cNvSpPr>
          <p:nvPr>
            <p:ph type="body" idx="4294967295"/>
          </p:nvPr>
        </p:nvSpPr>
        <p:spPr>
          <a:xfrm>
            <a:off x="681037" y="1825624"/>
            <a:ext cx="8545513" cy="4351339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Pct val="100000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Problema de </a:t>
            </a:r>
            <a:r>
              <a:rPr dirty="0">
                <a:solidFill>
                  <a:schemeClr val="accent3">
                    <a:lumMod val="50000"/>
                  </a:schemeClr>
                </a:solidFill>
              </a:rPr>
              <a:t>Otimização</a:t>
            </a:r>
            <a:r>
              <a:rPr dirty="0"/>
              <a:t> (ou </a:t>
            </a:r>
            <a:r>
              <a:rPr dirty="0">
                <a:solidFill>
                  <a:schemeClr val="accent3">
                    <a:lumMod val="50000"/>
                  </a:schemeClr>
                </a:solidFill>
              </a:rPr>
              <a:t>Busca local</a:t>
            </a:r>
            <a:r>
              <a:rPr dirty="0"/>
              <a:t>)</a:t>
            </a:r>
          </a:p>
          <a:p>
            <a:pPr marL="685800" lvl="1" indent="-228600" defTabSz="9144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buChar char="•"/>
              <a:defRPr sz="3200">
                <a:latin typeface="Calibri"/>
                <a:ea typeface="Calibri"/>
                <a:cs typeface="Calibri"/>
                <a:sym typeface="Calibri"/>
              </a:defRPr>
            </a:pPr>
            <a:r>
              <a:rPr u="sng" dirty="0"/>
              <a:t>Entrada</a:t>
            </a:r>
            <a:r>
              <a:rPr dirty="0"/>
              <a:t>: uma possível solução</a:t>
            </a:r>
          </a:p>
          <a:p>
            <a:pPr marL="685800" lvl="1" indent="-228600" defTabSz="9144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buChar char="•"/>
              <a:defRPr sz="3200">
                <a:latin typeface="Calibri"/>
                <a:ea typeface="Calibri"/>
                <a:cs typeface="Calibri"/>
                <a:sym typeface="Calibri"/>
              </a:defRPr>
            </a:pPr>
            <a:r>
              <a:rPr u="sng" dirty="0"/>
              <a:t>Saída</a:t>
            </a:r>
            <a:r>
              <a:rPr dirty="0"/>
              <a:t>: a melhor solução</a:t>
            </a:r>
          </a:p>
          <a:p>
            <a:pPr marL="685800" lvl="1" indent="-228600" defTabSz="9144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buChar char="•"/>
              <a:defRPr sz="3200">
                <a:latin typeface="Calibri"/>
                <a:ea typeface="Calibri"/>
                <a:cs typeface="Calibri"/>
                <a:sym typeface="Calibri"/>
              </a:defRPr>
            </a:pPr>
            <a:r>
              <a:rPr u="sng" dirty="0"/>
              <a:t>Mecanismo otimizador</a:t>
            </a:r>
            <a:r>
              <a:rPr dirty="0"/>
              <a:t>: dado um modelo que me possibilita </a:t>
            </a:r>
            <a:r>
              <a:rPr sz="3600" dirty="0">
                <a:solidFill>
                  <a:schemeClr val="accent3">
                    <a:lumMod val="50000"/>
                  </a:schemeClr>
                </a:solidFill>
              </a:rPr>
              <a:t>medir a qualidade </a:t>
            </a:r>
            <a:r>
              <a:rPr dirty="0"/>
              <a:t>de uma solução, o mecanismo busca encontrar a melhor solução.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Número do Slide"/>
          <p:cNvSpPr txBox="1">
            <a:spLocks noGrp="1"/>
          </p:cNvSpPr>
          <p:nvPr>
            <p:ph type="sldNum" sz="quarter" idx="4294967295"/>
          </p:nvPr>
        </p:nvSpPr>
        <p:spPr>
          <a:xfrm>
            <a:off x="8813799" y="6248400"/>
            <a:ext cx="254001" cy="2691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defTabSz="828675">
              <a:defRPr sz="1900">
                <a:solidFill>
                  <a:srgbClr val="FFFFFF"/>
                </a:solid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79" name="Otimização Escalar"/>
          <p:cNvSpPr txBox="1">
            <a:spLocks noGrp="1"/>
          </p:cNvSpPr>
          <p:nvPr>
            <p:ph type="title" idx="4294967295"/>
          </p:nvPr>
        </p:nvSpPr>
        <p:spPr>
          <a:xfrm>
            <a:off x="681037" y="365125"/>
            <a:ext cx="8545513" cy="13255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Otimização Escalar</a:t>
            </a:r>
          </a:p>
        </p:txBody>
      </p:sp>
      <p:sp>
        <p:nvSpPr>
          <p:cNvPr id="180" name="Geralmente, os parâmetros do sistema (as variáveis) são definidas através de um vetor.…"/>
          <p:cNvSpPr txBox="1">
            <a:spLocks noGrp="1"/>
          </p:cNvSpPr>
          <p:nvPr>
            <p:ph type="body" idx="4294967295"/>
          </p:nvPr>
        </p:nvSpPr>
        <p:spPr>
          <a:xfrm>
            <a:off x="681037" y="1825624"/>
            <a:ext cx="8545513" cy="4351339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Geralmente, os parâmetros do sistema (as variáveis) são definidas através de um vetor.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Para um problema de minimização temos:</a:t>
            </a:r>
          </a:p>
        </p:txBody>
      </p:sp>
      <p:pic>
        <p:nvPicPr>
          <p:cNvPr id="18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1437" y="3787775"/>
            <a:ext cx="2051051" cy="523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3162" y="4540250"/>
            <a:ext cx="2154238" cy="423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21050" y="5159375"/>
            <a:ext cx="3265488" cy="784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ixaDeTexto 1"/>
          <p:cNvSpPr txBox="1"/>
          <p:nvPr/>
        </p:nvSpPr>
        <p:spPr>
          <a:xfrm>
            <a:off x="4656278" y="3708906"/>
            <a:ext cx="297515" cy="58477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Arial"/>
                <a:cs typeface="Arial"/>
                <a:sym typeface="Arial"/>
              </a:rPr>
              <a:t>x</a:t>
            </a:r>
            <a:endParaRPr kumimoji="0" lang="pt-B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6080430" y="5183122"/>
            <a:ext cx="236288" cy="58477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Arial"/>
                <a:cs typeface="Arial"/>
                <a:sym typeface="Arial"/>
              </a:rPr>
              <a:t>x</a:t>
            </a:r>
            <a:endParaRPr kumimoji="0" lang="pt-B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440418" y="5183122"/>
            <a:ext cx="219713" cy="58477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Arial"/>
                <a:cs typeface="Arial"/>
                <a:sym typeface="Arial"/>
              </a:rPr>
              <a:t>x</a:t>
            </a:r>
            <a:endParaRPr kumimoji="0" lang="pt-B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223837" y="5635823"/>
            <a:ext cx="241542" cy="30777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Arial"/>
                <a:cs typeface="Arial"/>
                <a:sym typeface="Arial"/>
              </a:rPr>
              <a:t>x</a:t>
            </a:r>
            <a:endParaRPr kumimoji="0" lang="pt-B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Número do Slide"/>
          <p:cNvSpPr txBox="1">
            <a:spLocks noGrp="1"/>
          </p:cNvSpPr>
          <p:nvPr>
            <p:ph type="sldNum" sz="quarter" idx="4294967295"/>
          </p:nvPr>
        </p:nvSpPr>
        <p:spPr>
          <a:xfrm>
            <a:off x="8813799" y="6248400"/>
            <a:ext cx="254001" cy="2691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defTabSz="828675">
              <a:defRPr sz="1900">
                <a:solidFill>
                  <a:srgbClr val="FFFFFF"/>
                </a:solid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86" name="Otimização Escalar"/>
          <p:cNvSpPr txBox="1">
            <a:spLocks noGrp="1"/>
          </p:cNvSpPr>
          <p:nvPr>
            <p:ph type="title" idx="4294967295"/>
          </p:nvPr>
        </p:nvSpPr>
        <p:spPr>
          <a:xfrm>
            <a:off x="681037" y="365125"/>
            <a:ext cx="8545513" cy="13255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Otimização Escalar</a:t>
            </a:r>
          </a:p>
        </p:txBody>
      </p:sp>
      <p:pic>
        <p:nvPicPr>
          <p:cNvPr id="187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rcRect l="12550" t="25082" r="12550" b="39251"/>
          <a:stretch>
            <a:fillRect/>
          </a:stretch>
        </p:blipFill>
        <p:spPr>
          <a:xfrm>
            <a:off x="881062" y="4437062"/>
            <a:ext cx="6048376" cy="1439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.jpeg" descr="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862" y="1557337"/>
            <a:ext cx="4746626" cy="278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5212" y="5856287"/>
            <a:ext cx="3265488" cy="784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5212" y="5876926"/>
            <a:ext cx="3265488" cy="78422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aixaDeTexto 7"/>
          <p:cNvSpPr txBox="1"/>
          <p:nvPr/>
        </p:nvSpPr>
        <p:spPr>
          <a:xfrm>
            <a:off x="3824592" y="5900673"/>
            <a:ext cx="236288" cy="58477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Arial"/>
                <a:cs typeface="Arial"/>
                <a:sym typeface="Arial"/>
              </a:rPr>
              <a:t>x</a:t>
            </a:r>
            <a:endParaRPr kumimoji="0" lang="pt-B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184580" y="5900673"/>
            <a:ext cx="219713" cy="58477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Arial"/>
                <a:cs typeface="Arial"/>
                <a:sym typeface="Arial"/>
              </a:rPr>
              <a:t>x</a:t>
            </a:r>
            <a:endParaRPr kumimoji="0" lang="pt-B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967999" y="6353374"/>
            <a:ext cx="241542" cy="30777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Arial"/>
                <a:cs typeface="Arial"/>
                <a:sym typeface="Arial"/>
              </a:rPr>
              <a:t>x</a:t>
            </a:r>
            <a:endParaRPr kumimoji="0" lang="pt-BR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425313" y="4908786"/>
            <a:ext cx="182769" cy="43088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Arial"/>
                <a:cs typeface="Arial"/>
                <a:sym typeface="Arial"/>
              </a:rPr>
              <a:t>x</a:t>
            </a:r>
            <a:endParaRPr kumimoji="0" lang="pt-BR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Número do Slide"/>
          <p:cNvSpPr txBox="1">
            <a:spLocks noGrp="1"/>
          </p:cNvSpPr>
          <p:nvPr>
            <p:ph type="sldNum" sz="quarter" idx="4294967295"/>
          </p:nvPr>
        </p:nvSpPr>
        <p:spPr>
          <a:xfrm>
            <a:off x="8813799" y="6248400"/>
            <a:ext cx="254001" cy="2691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defTabSz="828675">
              <a:defRPr sz="1900">
                <a:solidFill>
                  <a:srgbClr val="FFFFFF"/>
                </a:solid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9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l="11563" t="4115" r="3486"/>
          <a:stretch>
            <a:fillRect/>
          </a:stretch>
        </p:blipFill>
        <p:spPr>
          <a:xfrm>
            <a:off x="666750" y="93662"/>
            <a:ext cx="8426450" cy="676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Número do Slide"/>
          <p:cNvSpPr txBox="1">
            <a:spLocks noGrp="1"/>
          </p:cNvSpPr>
          <p:nvPr>
            <p:ph type="sldNum" sz="quarter" idx="4294967295"/>
          </p:nvPr>
        </p:nvSpPr>
        <p:spPr>
          <a:xfrm>
            <a:off x="8813799" y="6248400"/>
            <a:ext cx="254001" cy="2691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defTabSz="828675">
              <a:defRPr sz="1900">
                <a:solidFill>
                  <a:srgbClr val="FFFFFF"/>
                </a:solid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19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l="11563" t="4115" r="3486"/>
          <a:stretch>
            <a:fillRect/>
          </a:stretch>
        </p:blipFill>
        <p:spPr>
          <a:xfrm>
            <a:off x="666750" y="93662"/>
            <a:ext cx="8426450" cy="67691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Metáfora:…"/>
          <p:cNvSpPr txBox="1"/>
          <p:nvPr/>
        </p:nvSpPr>
        <p:spPr>
          <a:xfrm>
            <a:off x="189888" y="93662"/>
            <a:ext cx="9511159" cy="1938992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sz="2400" b="1" dirty="0"/>
              <a:t>Metáfora</a:t>
            </a:r>
            <a:r>
              <a:rPr sz="2400" dirty="0"/>
              <a:t>:</a:t>
            </a:r>
          </a:p>
          <a:p>
            <a:pPr defTabSz="914400">
              <a:buSzPct val="100000"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sz="2400" dirty="0"/>
              <a:t>Otimizador </a:t>
            </a:r>
            <a:r>
              <a:rPr sz="2400" b="1" dirty="0"/>
              <a:t>cai de paraquedas </a:t>
            </a:r>
            <a:r>
              <a:rPr sz="2400" dirty="0"/>
              <a:t>em algum ponto</a:t>
            </a:r>
          </a:p>
          <a:p>
            <a:pPr defTabSz="914400">
              <a:buSzPct val="100000"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sz="2400" b="1" dirty="0"/>
              <a:t>Só possui informação do ponto </a:t>
            </a:r>
            <a:r>
              <a:rPr sz="2400" dirty="0"/>
              <a:t>(altura = qualidade) e mais nada</a:t>
            </a:r>
          </a:p>
          <a:p>
            <a:pPr defTabSz="914400">
              <a:buSzPct val="100000"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sz="2400" dirty="0"/>
              <a:t>Guarda informações do ponto que já visitou</a:t>
            </a:r>
          </a:p>
          <a:p>
            <a:pPr defTabSz="914400">
              <a:buSzPct val="100000"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sz="2400" b="1" dirty="0"/>
              <a:t>Busca o ponto </a:t>
            </a:r>
            <a:r>
              <a:rPr sz="2400" b="1" dirty="0" smtClean="0"/>
              <a:t>mínimo</a:t>
            </a:r>
            <a:r>
              <a:rPr lang="en-US" sz="2400" b="1" dirty="0" smtClean="0"/>
              <a:t>*</a:t>
            </a:r>
            <a:r>
              <a:rPr sz="2400" b="1" dirty="0" smtClean="0"/>
              <a:t> </a:t>
            </a:r>
            <a:r>
              <a:rPr sz="2400" dirty="0"/>
              <a:t>no menor número de passos</a:t>
            </a:r>
          </a:p>
        </p:txBody>
      </p:sp>
      <p:sp>
        <p:nvSpPr>
          <p:cNvPr id="2" name="Retângulo 1"/>
          <p:cNvSpPr/>
          <p:nvPr/>
        </p:nvSpPr>
        <p:spPr>
          <a:xfrm>
            <a:off x="7568732" y="1509434"/>
            <a:ext cx="21323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*</a:t>
            </a:r>
            <a:r>
              <a:rPr lang="en-US" sz="1400" dirty="0" err="1" smtClean="0"/>
              <a:t>pode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máximo</a:t>
            </a:r>
            <a:r>
              <a:rPr lang="en-US" sz="1400" dirty="0" smtClean="0"/>
              <a:t>, </a:t>
            </a:r>
          </a:p>
          <a:p>
            <a:r>
              <a:rPr lang="en-US" sz="1400" dirty="0" smtClean="0"/>
              <a:t>a </a:t>
            </a:r>
            <a:r>
              <a:rPr lang="en-US" sz="1400" dirty="0" err="1" smtClean="0"/>
              <a:t>depender</a:t>
            </a:r>
            <a:r>
              <a:rPr lang="en-US" sz="1400" dirty="0" smtClean="0"/>
              <a:t> do </a:t>
            </a:r>
            <a:r>
              <a:rPr lang="en-US" sz="1400" dirty="0" err="1" smtClean="0"/>
              <a:t>problema</a:t>
            </a:r>
            <a:endParaRPr lang="pt-BR" sz="1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Número do Slide"/>
          <p:cNvSpPr txBox="1">
            <a:spLocks noGrp="1"/>
          </p:cNvSpPr>
          <p:nvPr>
            <p:ph type="sldNum" sz="quarter" idx="4294967295"/>
          </p:nvPr>
        </p:nvSpPr>
        <p:spPr>
          <a:xfrm>
            <a:off x="8813799" y="6248400"/>
            <a:ext cx="254001" cy="2691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defTabSz="828675">
              <a:defRPr sz="1900">
                <a:solidFill>
                  <a:srgbClr val="FFFFFF"/>
                </a:solid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9" name="Otimização Escalar"/>
          <p:cNvSpPr txBox="1">
            <a:spLocks noGrp="1"/>
          </p:cNvSpPr>
          <p:nvPr>
            <p:ph type="title" idx="4294967295"/>
          </p:nvPr>
        </p:nvSpPr>
        <p:spPr>
          <a:xfrm>
            <a:off x="681037" y="365125"/>
            <a:ext cx="8545513" cy="13255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Estratégia</a:t>
            </a:r>
            <a:r>
              <a:rPr lang="en-US" dirty="0" smtClean="0"/>
              <a:t> de </a:t>
            </a:r>
            <a:r>
              <a:rPr lang="en-US" dirty="0" err="1" smtClean="0"/>
              <a:t>busca</a:t>
            </a:r>
            <a:r>
              <a:rPr lang="en-US" dirty="0" smtClean="0"/>
              <a:t> local</a:t>
            </a:r>
            <a:endParaRPr dirty="0"/>
          </a:p>
        </p:txBody>
      </p:sp>
      <p:sp>
        <p:nvSpPr>
          <p:cNvPr id="200" name="Um mecanismo otimizador busca uma estratégia para caminhar em direção ao ótimo.…"/>
          <p:cNvSpPr txBox="1">
            <a:spLocks noGrp="1"/>
          </p:cNvSpPr>
          <p:nvPr>
            <p:ph type="body" idx="4294967295"/>
          </p:nvPr>
        </p:nvSpPr>
        <p:spPr>
          <a:xfrm>
            <a:off x="681037" y="1825624"/>
            <a:ext cx="8545513" cy="4351339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Um mecanismo otimizador busca uma </a:t>
            </a:r>
            <a:r>
              <a:rPr b="1" dirty="0"/>
              <a:t>estratégia para caminhar</a:t>
            </a:r>
            <a:r>
              <a:rPr dirty="0"/>
              <a:t> em direção ao ótimo.</a:t>
            </a:r>
          </a:p>
          <a:p>
            <a:pPr marL="914400" lvl="1" indent="-457200" defTabSz="914400">
              <a:lnSpc>
                <a:spcPct val="100000"/>
              </a:lnSpc>
              <a:spcBef>
                <a:spcPts val="500"/>
              </a:spcBef>
              <a:buSzPct val="100000"/>
              <a:buFont typeface="+mj-lt"/>
              <a:buAutoNum type="arabicPeriod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Estratégia de direção de busca.</a:t>
            </a:r>
          </a:p>
          <a:p>
            <a:pPr marL="914400" lvl="1" indent="-457200" defTabSz="914400">
              <a:lnSpc>
                <a:spcPct val="100000"/>
              </a:lnSpc>
              <a:spcBef>
                <a:spcPts val="500"/>
              </a:spcBef>
              <a:buSzPct val="100000"/>
              <a:buFont typeface="+mj-lt"/>
              <a:buAutoNum type="arabicPeriod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Estratégia populacional.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492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492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492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492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817</Words>
  <Application>Microsoft Macintosh PowerPoint</Application>
  <PresentationFormat>Papel A4 (210 x 297 mm)</PresentationFormat>
  <Paragraphs>176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8" baseType="lpstr">
      <vt:lpstr>Calibri</vt:lpstr>
      <vt:lpstr>Calibri Light</vt:lpstr>
      <vt:lpstr>Courier New</vt:lpstr>
      <vt:lpstr>Symbol</vt:lpstr>
      <vt:lpstr>Tahoma</vt:lpstr>
      <vt:lpstr>Times New Roman</vt:lpstr>
      <vt:lpstr>Verdana</vt:lpstr>
      <vt:lpstr>Arial</vt:lpstr>
      <vt:lpstr>Tema do Office</vt:lpstr>
      <vt:lpstr>COMP0271: Inteligência Artificial </vt:lpstr>
      <vt:lpstr>Qual a solução do problema?</vt:lpstr>
      <vt:lpstr>Problema do Caixeiro Viajante</vt:lpstr>
      <vt:lpstr>Uma forma de modelar o problema? </vt:lpstr>
      <vt:lpstr>Otimização Escalar</vt:lpstr>
      <vt:lpstr>Otimização Escalar</vt:lpstr>
      <vt:lpstr>Apresentação do PowerPoint</vt:lpstr>
      <vt:lpstr>Apresentação do PowerPoint</vt:lpstr>
      <vt:lpstr>Estratégia de busca local</vt:lpstr>
      <vt:lpstr>Estratégia de direção de Busca</vt:lpstr>
      <vt:lpstr>Estratégia de direção de Busca</vt:lpstr>
      <vt:lpstr>Estratégia de direção de Busca</vt:lpstr>
      <vt:lpstr>Métodos Single-State</vt:lpstr>
      <vt:lpstr>Apresentação do PowerPoint</vt:lpstr>
      <vt:lpstr>EXPLOITATION        vs.   EXPLORATION</vt:lpstr>
      <vt:lpstr>Apresentação do PowerPoint</vt:lpstr>
      <vt:lpstr>Qual a solução do problema?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Experimentos TSP  ..:  9 cidades</vt:lpstr>
      <vt:lpstr>Experimentos TSP  ..:  10 cidades</vt:lpstr>
      <vt:lpstr>Divulgação científica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COMP0271: Inteligência Artificial </dc:title>
  <cp:lastModifiedBy>Hendrik Macedo</cp:lastModifiedBy>
  <cp:revision>38</cp:revision>
  <dcterms:modified xsi:type="dcterms:W3CDTF">2018-04-26T19:36:20Z</dcterms:modified>
</cp:coreProperties>
</file>